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58" r:id="rId4"/>
    <p:sldId id="322" r:id="rId5"/>
    <p:sldId id="324" r:id="rId6"/>
    <p:sldId id="323" r:id="rId7"/>
    <p:sldId id="325" r:id="rId8"/>
    <p:sldId id="326" r:id="rId9"/>
    <p:sldId id="327" r:id="rId10"/>
    <p:sldId id="328" r:id="rId11"/>
    <p:sldId id="329" r:id="rId12"/>
    <p:sldId id="330" r:id="rId13"/>
    <p:sldId id="294" r:id="rId14"/>
    <p:sldId id="338" r:id="rId15"/>
    <p:sldId id="339" r:id="rId16"/>
    <p:sldId id="340" r:id="rId17"/>
    <p:sldId id="331" r:id="rId18"/>
    <p:sldId id="307" r:id="rId19"/>
    <p:sldId id="332" r:id="rId20"/>
    <p:sldId id="286" r:id="rId21"/>
    <p:sldId id="333" r:id="rId22"/>
    <p:sldId id="335" r:id="rId23"/>
    <p:sldId id="336" r:id="rId24"/>
    <p:sldId id="337" r:id="rId25"/>
    <p:sldId id="289" r:id="rId26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6F26"/>
    <a:srgbClr val="ECECEC"/>
    <a:srgbClr val="DB4D1C"/>
    <a:srgbClr val="E7715C"/>
    <a:srgbClr val="2DA78B"/>
    <a:srgbClr val="F7931E"/>
    <a:srgbClr val="F5CB27"/>
    <a:srgbClr val="4C95A6"/>
    <a:srgbClr val="22B474"/>
    <a:srgbClr val="F893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83" autoAdjust="0"/>
    <p:restoredTop sz="94072" autoAdjust="0"/>
  </p:normalViewPr>
  <p:slideViewPr>
    <p:cSldViewPr snapToGrid="0">
      <p:cViewPr varScale="1">
        <p:scale>
          <a:sx n="105" d="100"/>
          <a:sy n="105" d="100"/>
        </p:scale>
        <p:origin x="43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>
            <a:extLst>
              <a:ext uri="{FF2B5EF4-FFF2-40B4-BE49-F238E27FC236}">
                <a16:creationId xmlns:a16="http://schemas.microsoft.com/office/drawing/2014/main" id="{822068D6-BF5E-4E05-B93A-F836447DA5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D7410B65-6BEB-46F2-BCB5-2BDC659529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C15082-A73A-410D-831E-C98FB1AFE5EB}" type="datetimeFigureOut">
              <a:rPr lang="vi-VN" smtClean="0"/>
              <a:t>29/04/2021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A08C1C54-C705-403C-AE82-598774667C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CE116E53-7384-40D0-A0DB-1D6FF63497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4C61C2-6D89-4244-A168-5C42DC5EF5C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833383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84AD9-F443-4A6A-8A49-CC91162F72DB}" type="datetimeFigureOut">
              <a:rPr lang="vi-VN" smtClean="0"/>
              <a:t>29/04/2021</a:t>
            </a:fld>
            <a:endParaRPr lang="vi-VN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9AADE-DCFC-4962-824C-5240AA225AE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995843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9AADE-DCFC-4962-824C-5240AA225AE9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82602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9AADE-DCFC-4962-824C-5240AA225AE9}" type="slidenum">
              <a:rPr lang="vi-VN" smtClean="0"/>
              <a:t>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40824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9AADE-DCFC-4962-824C-5240AA225AE9}" type="slidenum">
              <a:rPr lang="vi-VN" smtClean="0"/>
              <a:t>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04463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9AADE-DCFC-4962-824C-5240AA225AE9}" type="slidenum">
              <a:rPr lang="vi-VN" smtClean="0"/>
              <a:t>11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65968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9AADE-DCFC-4962-824C-5240AA225AE9}" type="slidenum">
              <a:rPr lang="vi-VN" smtClean="0"/>
              <a:t>16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22953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9AADE-DCFC-4962-824C-5240AA225AE9}" type="slidenum">
              <a:rPr lang="vi-VN" smtClean="0"/>
              <a:t>17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13881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9AADE-DCFC-4962-824C-5240AA225AE9}" type="slidenum">
              <a:rPr lang="vi-VN" smtClean="0"/>
              <a:t>18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34834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D5EB3E3-69D2-4B1A-A375-3584CF5A3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E861E795-049D-463B-B1A6-6F864B71C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618690CD-6028-4A98-9A93-4AE129B3F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B1FC9-73C6-4DB6-AAAF-4310DD6ACEF7}" type="datetime1">
              <a:rPr lang="vi-VN" smtClean="0"/>
              <a:t>29/04/2021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CEEE7F11-0596-42F5-8210-DB79273AC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9BA69AC8-DDFA-4FD9-9767-37BC77F99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6992" y="6356350"/>
            <a:ext cx="2743200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219FEC4F-2863-4258-8DA6-7E72115F78B1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855807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00BD55D-01F3-4278-873B-628D488B9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23363372-EBFC-4DD2-A310-A4BA019D4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9CFE85ED-8C7B-4B09-9D54-06643F88E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26F85-387B-46FF-A1DF-D1A689A58D0E}" type="datetime1">
              <a:rPr lang="vi-VN" smtClean="0"/>
              <a:t>29/04/2021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6303488F-270B-41B7-B2AE-8E7288787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E050A70B-7530-425B-B208-A150574F1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EC4F-2863-4258-8DA6-7E72115F78B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02816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F6CC38DF-E9B6-4490-9481-C3D6788576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7AEE4E31-FEE8-413F-A295-B3F453B8E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81ADB84E-F74F-44C6-9F0D-E1171E633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8ECB9-059D-4C8A-89CA-021C25C2D95D}" type="datetime1">
              <a:rPr lang="vi-VN" smtClean="0"/>
              <a:t>29/04/2021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B77AF38-4331-413C-8527-4325512E6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B2955C08-86CD-441E-AA0B-5A221872C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EC4F-2863-4258-8DA6-7E72115F78B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32039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8ADCDA6-0730-4299-B26B-07558064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D69CA21-4FA1-45B7-9D0E-F075A706C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BED7D3A8-790C-4338-A70B-718B6D883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7D338-7479-4AE0-8715-19C61F0FC81C}" type="datetime1">
              <a:rPr lang="vi-VN" smtClean="0"/>
              <a:t>29/04/2021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DA506226-3303-49A4-8CB7-CC7278ADA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40AF015-C0B5-48A9-A4CC-CD95A3D77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4743" y="6359391"/>
            <a:ext cx="2743200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219FEC4F-2863-4258-8DA6-7E72115F78B1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09241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5F1CC2F-6164-4BB5-B651-D0F9CA942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B250A5DE-283B-4BA1-A4B2-616C0E1F8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94208FAD-196F-45C4-9C46-3B68231BB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1C999-C4E7-4844-A59D-FF6217C44D93}" type="datetime1">
              <a:rPr lang="vi-VN" smtClean="0"/>
              <a:t>29/04/2021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80D6DF3-71A7-42CE-96A0-BDA0BD9AB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0B55E6CF-17AF-44DD-B1C5-AC66F4E27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EC4F-2863-4258-8DA6-7E72115F78B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15165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8AF415D-1A8C-40D7-904A-FB43CF257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F6B1BE38-0F28-4945-BC90-504A0654B7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49F3C116-9478-472C-92A7-D96CEC11CE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D19F7BF1-A0A5-4664-BC6A-C8E52819A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91EE-9723-47A8-9663-959766CF5A7D}" type="datetime1">
              <a:rPr lang="vi-VN" smtClean="0"/>
              <a:t>29/04/2021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2D46EABC-436F-4FB1-9785-5BD9618AA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64E24463-C2A3-462D-AC89-8CFD749B4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EC4F-2863-4258-8DA6-7E72115F78B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8982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59E213F-70AD-46AB-B05E-E6A868499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0A1C4F81-3C92-42AD-ABEF-1ADABFAC7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0773222F-AD1C-4A44-A03B-C9786D731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E53A9987-3F2F-47A8-90BF-5504390C3A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2BC482EF-F994-4637-82E6-755B750882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E35997CF-AE05-4D49-B164-10C624940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EF45C-42E7-4893-B282-BB2372BBDA7A}" type="datetime1">
              <a:rPr lang="vi-VN" smtClean="0"/>
              <a:t>29/04/2021</a:t>
            </a:fld>
            <a:endParaRPr lang="vi-VN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C1E545BB-9440-41E7-8B5E-59A5ED2C7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050FA43B-E29E-4FC4-BCB4-C43B8FFD2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EC4F-2863-4258-8DA6-7E72115F78B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60785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916BD50-3170-4233-9BA0-28330AABC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7A4696AD-8FC9-4022-B654-8ABA8EFAA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0A841-5838-42F8-BA86-68BCA36072BD}" type="datetime1">
              <a:rPr lang="vi-VN" smtClean="0"/>
              <a:t>29/04/2021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A2716C66-DF61-447E-B17E-D32B5525F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929E2CE9-C2E6-4EA4-96AB-B3799BBD0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EC4F-2863-4258-8DA6-7E72115F78B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60340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65E1E9D6-D92C-4201-AC53-62AB750A0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B1140-5AD5-4592-BC38-F8E7E406E57F}" type="datetime1">
              <a:rPr lang="vi-VN" smtClean="0"/>
              <a:t>29/04/2021</a:t>
            </a:fld>
            <a:endParaRPr lang="vi-VN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5F84A68E-25C7-45FE-BD88-AFB03A436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1CC45143-372A-4AA8-AD92-0B8B47D59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EC4F-2863-4258-8DA6-7E72115F78B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71644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E5DAF21-E57C-490F-9829-CE818794C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6CEEB188-FD1F-4705-9FE3-7312935F8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DF58D363-C482-4D8E-B856-22FB26A020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757B8ABF-9C02-4EC6-B9D8-01A0EA945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48ED4-5B45-4081-9D25-DF59182612A2}" type="datetime1">
              <a:rPr lang="vi-VN" smtClean="0"/>
              <a:t>29/04/2021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841B2C78-992B-40D0-8B1B-EFD08B848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35C41163-BBD4-4745-82A0-A9881B443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EC4F-2863-4258-8DA6-7E72115F78B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33931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2144CED-6075-4B8D-BDF7-CDEF72EA3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10EF1192-E597-4B53-931D-8D8602CA77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C48B37B3-9BAF-48FE-AD0D-7EFB8421AF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6AFDB564-C66C-4E28-B47A-4F1429F8A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6457F-142E-4907-A229-9F22F01E5CCE}" type="datetime1">
              <a:rPr lang="vi-VN" smtClean="0"/>
              <a:t>29/04/2021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CD861046-98D0-4A02-B1CB-D15EAC091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E2B0E400-C35C-450C-A4AC-8FEA682BE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EC4F-2863-4258-8DA6-7E72115F78B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67497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54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900C37A6-5F39-4E02-844A-9DB2E3803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29378CC2-C4F3-4ACF-94B9-045E6FED0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1951DCC-ED78-4F01-B368-9151E6FF4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F4238-F568-4D67-B791-56F39BC56A77}" type="datetime1">
              <a:rPr lang="vi-VN" smtClean="0"/>
              <a:t>29/04/2021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B6BB5983-A5C7-46C0-8459-C7301101ED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C0A8A2E2-0986-4905-9B91-96A101AC0B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FEC4F-2863-4258-8DA6-7E72115F78B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47337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3.svg"/><Relationship Id="rId7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3.svg"/><Relationship Id="rId7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3.sv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jpe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3.svg"/><Relationship Id="rId7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4.pn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3.svg"/><Relationship Id="rId7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4.pn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3.svg"/><Relationship Id="rId7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4.pn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3.svg"/><Relationship Id="rId7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4.pn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54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E4B754BE-96E7-42B1-A04B-7E83128F943B}"/>
              </a:ext>
            </a:extLst>
          </p:cNvPr>
          <p:cNvSpPr txBox="1"/>
          <p:nvPr/>
        </p:nvSpPr>
        <p:spPr>
          <a:xfrm>
            <a:off x="0" y="5516183"/>
            <a:ext cx="3445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schemeClr val="bg1"/>
                </a:solidFill>
              </a:rPr>
              <a:t>QUẢN LÝ DỰ ÁN PHẦN MỀM</a:t>
            </a: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r>
              <a:rPr lang="en-US" b="1" dirty="0">
                <a:solidFill>
                  <a:schemeClr val="bg1"/>
                </a:solidFill>
              </a:rPr>
              <a:t>GV: </a:t>
            </a:r>
            <a:r>
              <a:rPr lang="en-US" b="1" dirty="0" err="1">
                <a:solidFill>
                  <a:schemeClr val="bg1"/>
                </a:solidFill>
              </a:rPr>
              <a:t>ThS</a:t>
            </a:r>
            <a:r>
              <a:rPr lang="en-US" b="1" dirty="0">
                <a:solidFill>
                  <a:schemeClr val="bg1"/>
                </a:solidFill>
              </a:rPr>
              <a:t>. Nguyễn </a:t>
            </a:r>
            <a:r>
              <a:rPr lang="en-US" b="1" dirty="0" err="1">
                <a:solidFill>
                  <a:schemeClr val="bg1"/>
                </a:solidFill>
              </a:rPr>
              <a:t>Trần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Thi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Văn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07A2C80F-B6E9-4346-9451-D8E6A33020F0}"/>
              </a:ext>
            </a:extLst>
          </p:cNvPr>
          <p:cNvSpPr txBox="1"/>
          <p:nvPr/>
        </p:nvSpPr>
        <p:spPr>
          <a:xfrm>
            <a:off x="4938229" y="67249"/>
            <a:ext cx="3426593" cy="830997"/>
          </a:xfrm>
          <a:prstGeom prst="rect">
            <a:avLst/>
          </a:prstGeom>
          <a:solidFill>
            <a:srgbClr val="E8715C"/>
          </a:solidFill>
        </p:spPr>
        <p:txBody>
          <a:bodyPr wrap="square">
            <a:spAutoFit/>
          </a:bodyPr>
          <a:lstStyle/>
          <a:p>
            <a:r>
              <a:rPr lang="en-US" sz="4800" dirty="0" err="1">
                <a:solidFill>
                  <a:schemeClr val="bg1"/>
                </a:solidFill>
                <a:effectLst/>
                <a:latin typeface="Lithograph" panose="02020800000000000000" pitchFamily="18" charset="0"/>
                <a:ea typeface="Lithograph" panose="02020800000000000000" pitchFamily="18" charset="0"/>
                <a:cs typeface="Lithograph" panose="02020800000000000000" pitchFamily="18" charset="0"/>
              </a:rPr>
              <a:t>Quản</a:t>
            </a:r>
            <a:r>
              <a:rPr lang="en-US" sz="4800" dirty="0">
                <a:solidFill>
                  <a:schemeClr val="bg1"/>
                </a:solidFill>
                <a:effectLst/>
                <a:latin typeface="Lithograph" panose="02020800000000000000" pitchFamily="18" charset="0"/>
                <a:ea typeface="Lithograph" panose="02020800000000000000" pitchFamily="18" charset="0"/>
                <a:cs typeface="Lithograph" panose="02020800000000000000" pitchFamily="18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effectLst/>
                <a:latin typeface="Lithograph" panose="02020800000000000000" pitchFamily="18" charset="0"/>
                <a:ea typeface="Lithograph" panose="02020800000000000000" pitchFamily="18" charset="0"/>
                <a:cs typeface="Lithograph" panose="02020800000000000000" pitchFamily="18" charset="0"/>
              </a:rPr>
              <a:t>lí</a:t>
            </a:r>
            <a:endParaRPr lang="vi-VN" sz="4800" dirty="0">
              <a:solidFill>
                <a:schemeClr val="bg1"/>
              </a:solidFill>
              <a:latin typeface="Lithograph" panose="02020800000000000000" pitchFamily="18" charset="0"/>
              <a:ea typeface="Lithograph" panose="02020800000000000000" pitchFamily="18" charset="0"/>
              <a:cs typeface="Lithograph" panose="02020800000000000000" pitchFamily="18" charset="0"/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CEEA7D1A-D8B6-4C56-B44A-D8ECED0B4E25}"/>
              </a:ext>
            </a:extLst>
          </p:cNvPr>
          <p:cNvSpPr txBox="1"/>
          <p:nvPr/>
        </p:nvSpPr>
        <p:spPr>
          <a:xfrm>
            <a:off x="4771058" y="885459"/>
            <a:ext cx="17196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an Francisco Display Black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NGUỒN</a:t>
            </a:r>
            <a:endParaRPr lang="vi-VN" sz="3200" dirty="0">
              <a:solidFill>
                <a:schemeClr val="bg1"/>
              </a:solidFill>
              <a:latin typeface="San Francisco Display Black" pitchFamily="50" charset="0"/>
            </a:endParaRPr>
          </a:p>
        </p:txBody>
      </p:sp>
      <p:pic>
        <p:nvPicPr>
          <p:cNvPr id="11" name="Hình ảnh 10">
            <a:extLst>
              <a:ext uri="{FF2B5EF4-FFF2-40B4-BE49-F238E27FC236}">
                <a16:creationId xmlns:a16="http://schemas.microsoft.com/office/drawing/2014/main" id="{10D70B57-5097-4A5F-86CE-446962D68B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" t="22655" r="135" b="27413"/>
          <a:stretch/>
        </p:blipFill>
        <p:spPr>
          <a:xfrm>
            <a:off x="-10048" y="1434725"/>
            <a:ext cx="12208540" cy="3988550"/>
          </a:xfrm>
          <a:prstGeom prst="rect">
            <a:avLst/>
          </a:prstGeom>
        </p:spPr>
      </p:pic>
      <p:pic>
        <p:nvPicPr>
          <p:cNvPr id="13" name="Hình ảnh 12">
            <a:extLst>
              <a:ext uri="{FF2B5EF4-FFF2-40B4-BE49-F238E27FC236}">
                <a16:creationId xmlns:a16="http://schemas.microsoft.com/office/drawing/2014/main" id="{E2A6A3C7-8632-4FB3-A6ED-4CC67C5406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5" t="26004" r="44955" b="31822"/>
          <a:stretch/>
        </p:blipFill>
        <p:spPr>
          <a:xfrm>
            <a:off x="3252155" y="1714326"/>
            <a:ext cx="3426594" cy="3368842"/>
          </a:xfrm>
          <a:prstGeom prst="ellipse">
            <a:avLst/>
          </a:prstGeom>
        </p:spPr>
      </p:pic>
      <p:pic>
        <p:nvPicPr>
          <p:cNvPr id="16" name="Hình ảnh 15">
            <a:extLst>
              <a:ext uri="{FF2B5EF4-FFF2-40B4-BE49-F238E27FC236}">
                <a16:creationId xmlns:a16="http://schemas.microsoft.com/office/drawing/2014/main" id="{E9A22A36-58B7-4913-B408-0D399E0A2F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" t="6597" r="78548" b="65854"/>
          <a:stretch/>
        </p:blipFill>
        <p:spPr>
          <a:xfrm>
            <a:off x="352520" y="156275"/>
            <a:ext cx="2220226" cy="2200588"/>
          </a:xfrm>
          <a:prstGeom prst="ellipse">
            <a:avLst/>
          </a:prstGeom>
        </p:spPr>
      </p:pic>
      <p:pic>
        <p:nvPicPr>
          <p:cNvPr id="17" name="Hình ảnh 16">
            <a:extLst>
              <a:ext uri="{FF2B5EF4-FFF2-40B4-BE49-F238E27FC236}">
                <a16:creationId xmlns:a16="http://schemas.microsoft.com/office/drawing/2014/main" id="{75B14AFE-B5F3-4F04-8CA7-FF5F298DAC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96" t="30413" r="17556" b="59951"/>
          <a:stretch/>
        </p:blipFill>
        <p:spPr>
          <a:xfrm>
            <a:off x="8796427" y="2057519"/>
            <a:ext cx="1284726" cy="769740"/>
          </a:xfrm>
          <a:prstGeom prst="rect">
            <a:avLst/>
          </a:prstGeom>
        </p:spPr>
      </p:pic>
      <p:pic>
        <p:nvPicPr>
          <p:cNvPr id="19" name="Hình ảnh 18">
            <a:extLst>
              <a:ext uri="{FF2B5EF4-FFF2-40B4-BE49-F238E27FC236}">
                <a16:creationId xmlns:a16="http://schemas.microsoft.com/office/drawing/2014/main" id="{D30BA793-DA70-4603-8DC9-C79933B1FF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37" t="59561" r="12471" b="25861"/>
          <a:stretch/>
        </p:blipFill>
        <p:spPr>
          <a:xfrm>
            <a:off x="9513596" y="4389938"/>
            <a:ext cx="1167070" cy="1164550"/>
          </a:xfrm>
          <a:prstGeom prst="ellipse">
            <a:avLst/>
          </a:prstGeom>
        </p:spPr>
      </p:pic>
      <p:cxnSp>
        <p:nvCxnSpPr>
          <p:cNvPr id="24" name="Đường kết nối: Mũi tên Gấp khúc 23">
            <a:extLst>
              <a:ext uri="{FF2B5EF4-FFF2-40B4-BE49-F238E27FC236}">
                <a16:creationId xmlns:a16="http://schemas.microsoft.com/office/drawing/2014/main" id="{9A81F8E0-FE48-42E8-804D-288CD6D0E84C}"/>
              </a:ext>
            </a:extLst>
          </p:cNvPr>
          <p:cNvCxnSpPr>
            <a:cxnSpLocks/>
            <a:stCxn id="7" idx="1"/>
            <a:endCxn id="9" idx="1"/>
          </p:cNvCxnSpPr>
          <p:nvPr/>
        </p:nvCxnSpPr>
        <p:spPr>
          <a:xfrm rot="10800000" flipV="1">
            <a:off x="4771059" y="482747"/>
            <a:ext cx="167171" cy="695099"/>
          </a:xfrm>
          <a:prstGeom prst="bentConnector3">
            <a:avLst>
              <a:gd name="adj1" fmla="val 236746"/>
            </a:avLst>
          </a:prstGeom>
          <a:ln w="28575">
            <a:solidFill>
              <a:schemeClr val="bg1">
                <a:lumMod val="85000"/>
              </a:schemeClr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Đường kết nối: Mũi tên Gấp khúc 26">
            <a:extLst>
              <a:ext uri="{FF2B5EF4-FFF2-40B4-BE49-F238E27FC236}">
                <a16:creationId xmlns:a16="http://schemas.microsoft.com/office/drawing/2014/main" id="{60B27E11-EB5C-4E40-ACBD-C3BDAF1957D5}"/>
              </a:ext>
            </a:extLst>
          </p:cNvPr>
          <p:cNvCxnSpPr>
            <a:cxnSpLocks/>
            <a:stCxn id="7" idx="3"/>
            <a:endCxn id="5" idx="3"/>
          </p:cNvCxnSpPr>
          <p:nvPr/>
        </p:nvCxnSpPr>
        <p:spPr>
          <a:xfrm>
            <a:off x="8364822" y="482748"/>
            <a:ext cx="1017951" cy="688042"/>
          </a:xfrm>
          <a:prstGeom prst="bentConnector3">
            <a:avLst>
              <a:gd name="adj1" fmla="val 122457"/>
            </a:avLst>
          </a:prstGeom>
          <a:ln w="28575">
            <a:solidFill>
              <a:schemeClr val="bg1">
                <a:lumMod val="85000"/>
              </a:schemeClr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Đường nối Thẳng 37">
            <a:extLst>
              <a:ext uri="{FF2B5EF4-FFF2-40B4-BE49-F238E27FC236}">
                <a16:creationId xmlns:a16="http://schemas.microsoft.com/office/drawing/2014/main" id="{0D8DF56E-E881-4531-9AAC-9F17E4C16184}"/>
              </a:ext>
            </a:extLst>
          </p:cNvPr>
          <p:cNvCxnSpPr>
            <a:cxnSpLocks/>
          </p:cNvCxnSpPr>
          <p:nvPr/>
        </p:nvCxnSpPr>
        <p:spPr>
          <a:xfrm>
            <a:off x="-61675" y="480649"/>
            <a:ext cx="739340" cy="0"/>
          </a:xfrm>
          <a:prstGeom prst="line">
            <a:avLst/>
          </a:prstGeom>
          <a:ln w="28575">
            <a:solidFill>
              <a:srgbClr val="A6A6A6">
                <a:alpha val="40000"/>
              </a:srgbClr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Đường kết nối: Mũi tên Gấp khúc 40">
            <a:extLst>
              <a:ext uri="{FF2B5EF4-FFF2-40B4-BE49-F238E27FC236}">
                <a16:creationId xmlns:a16="http://schemas.microsoft.com/office/drawing/2014/main" id="{D6ACDABF-5CC7-46E1-A387-C0321815B168}"/>
              </a:ext>
            </a:extLst>
          </p:cNvPr>
          <p:cNvCxnSpPr>
            <a:cxnSpLocks/>
          </p:cNvCxnSpPr>
          <p:nvPr/>
        </p:nvCxnSpPr>
        <p:spPr>
          <a:xfrm rot="5400000" flipH="1">
            <a:off x="4942357" y="4205925"/>
            <a:ext cx="929580" cy="3923638"/>
          </a:xfrm>
          <a:prstGeom prst="bentConnector4">
            <a:avLst>
              <a:gd name="adj1" fmla="val 270"/>
              <a:gd name="adj2" fmla="val 53903"/>
            </a:avLst>
          </a:prstGeom>
          <a:ln w="28575">
            <a:solidFill>
              <a:srgbClr val="A6A6A6">
                <a:alpha val="40000"/>
              </a:srgbClr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Đường kết nối: Mũi tên Gấp khúc 44">
            <a:extLst>
              <a:ext uri="{FF2B5EF4-FFF2-40B4-BE49-F238E27FC236}">
                <a16:creationId xmlns:a16="http://schemas.microsoft.com/office/drawing/2014/main" id="{547918F0-9FCC-4EB4-AAAD-E45E0E91E68B}"/>
              </a:ext>
            </a:extLst>
          </p:cNvPr>
          <p:cNvCxnSpPr>
            <a:cxnSpLocks/>
          </p:cNvCxnSpPr>
          <p:nvPr/>
        </p:nvCxnSpPr>
        <p:spPr>
          <a:xfrm flipV="1">
            <a:off x="-150725" y="5887620"/>
            <a:ext cx="1873389" cy="635865"/>
          </a:xfrm>
          <a:prstGeom prst="bentConnector2">
            <a:avLst/>
          </a:prstGeom>
          <a:ln w="28575">
            <a:solidFill>
              <a:srgbClr val="A6A6A6">
                <a:alpha val="40000"/>
              </a:srgbClr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Hình chữ nhật 47">
            <a:extLst>
              <a:ext uri="{FF2B5EF4-FFF2-40B4-BE49-F238E27FC236}">
                <a16:creationId xmlns:a16="http://schemas.microsoft.com/office/drawing/2014/main" id="{895DD1BB-B7AC-4383-B4AB-CE9CF475C2F2}"/>
              </a:ext>
            </a:extLst>
          </p:cNvPr>
          <p:cNvSpPr/>
          <p:nvPr/>
        </p:nvSpPr>
        <p:spPr>
          <a:xfrm>
            <a:off x="6972300" y="1434725"/>
            <a:ext cx="5226192" cy="3988548"/>
          </a:xfrm>
          <a:prstGeom prst="rect">
            <a:avLst/>
          </a:prstGeom>
          <a:solidFill>
            <a:srgbClr val="E6B02A">
              <a:alpha val="8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7" name="Đường kết nối: Mũi tên Gấp khúc 46">
            <a:extLst>
              <a:ext uri="{FF2B5EF4-FFF2-40B4-BE49-F238E27FC236}">
                <a16:creationId xmlns:a16="http://schemas.microsoft.com/office/drawing/2014/main" id="{D22EC94E-3BA7-4AB7-B2A2-51B5B1CBCAF0}"/>
              </a:ext>
            </a:extLst>
          </p:cNvPr>
          <p:cNvCxnSpPr>
            <a:endCxn id="18" idx="2"/>
          </p:cNvCxnSpPr>
          <p:nvPr/>
        </p:nvCxnSpPr>
        <p:spPr>
          <a:xfrm rot="10800000" flipV="1">
            <a:off x="7062695" y="5894339"/>
            <a:ext cx="3914220" cy="1"/>
          </a:xfrm>
          <a:prstGeom prst="bentConnector5">
            <a:avLst>
              <a:gd name="adj1" fmla="val 23285"/>
              <a:gd name="adj2" fmla="val 126958700000"/>
              <a:gd name="adj3" fmla="val 105840"/>
            </a:avLst>
          </a:prstGeom>
          <a:ln w="28575">
            <a:solidFill>
              <a:srgbClr val="A6A6A6">
                <a:alpha val="40000"/>
              </a:srgbClr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>
            <a:extLst>
              <a:ext uri="{FF2B5EF4-FFF2-40B4-BE49-F238E27FC236}">
                <a16:creationId xmlns:a16="http://schemas.microsoft.com/office/drawing/2014/main" id="{F8FC961F-8726-4D99-AE2E-8FA428A43B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88" t="65937" r="24901" b="8001"/>
          <a:stretch/>
        </p:blipFill>
        <p:spPr>
          <a:xfrm>
            <a:off x="7062695" y="4853354"/>
            <a:ext cx="2091352" cy="2081973"/>
          </a:xfrm>
          <a:prstGeom prst="ellipse">
            <a:avLst/>
          </a:prstGeom>
        </p:spPr>
      </p:pic>
      <p:pic>
        <p:nvPicPr>
          <p:cNvPr id="20" name="Hình ảnh 19">
            <a:extLst>
              <a:ext uri="{FF2B5EF4-FFF2-40B4-BE49-F238E27FC236}">
                <a16:creationId xmlns:a16="http://schemas.microsoft.com/office/drawing/2014/main" id="{9E939286-0526-494F-9078-1D24C7FA7C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96" t="67683" r="1434" b="18870"/>
          <a:stretch/>
        </p:blipFill>
        <p:spPr>
          <a:xfrm>
            <a:off x="10976915" y="5033166"/>
            <a:ext cx="1065999" cy="1074115"/>
          </a:xfrm>
          <a:prstGeom prst="ellipse">
            <a:avLst/>
          </a:prstGeom>
        </p:spPr>
      </p:pic>
      <p:sp>
        <p:nvSpPr>
          <p:cNvPr id="49" name="Hộp Văn bản 48">
            <a:extLst>
              <a:ext uri="{FF2B5EF4-FFF2-40B4-BE49-F238E27FC236}">
                <a16:creationId xmlns:a16="http://schemas.microsoft.com/office/drawing/2014/main" id="{9A6D7AF3-6E73-4E81-997A-D5A863EF3E6D}"/>
              </a:ext>
            </a:extLst>
          </p:cNvPr>
          <p:cNvSpPr txBox="1"/>
          <p:nvPr/>
        </p:nvSpPr>
        <p:spPr>
          <a:xfrm>
            <a:off x="7102210" y="1547072"/>
            <a:ext cx="128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schemeClr val="bg1"/>
                </a:solidFill>
              </a:rPr>
              <a:t>NHÓM 05</a:t>
            </a:r>
          </a:p>
        </p:txBody>
      </p:sp>
      <p:grpSp>
        <p:nvGrpSpPr>
          <p:cNvPr id="8" name="Nhóm 7">
            <a:extLst>
              <a:ext uri="{FF2B5EF4-FFF2-40B4-BE49-F238E27FC236}">
                <a16:creationId xmlns:a16="http://schemas.microsoft.com/office/drawing/2014/main" id="{F657B0D8-1796-499E-B4FE-07F46E5C335C}"/>
              </a:ext>
            </a:extLst>
          </p:cNvPr>
          <p:cNvGrpSpPr/>
          <p:nvPr/>
        </p:nvGrpSpPr>
        <p:grpSpPr>
          <a:xfrm>
            <a:off x="9613968" y="3555050"/>
            <a:ext cx="2524335" cy="827724"/>
            <a:chOff x="9625276" y="3864208"/>
            <a:chExt cx="2524335" cy="827724"/>
          </a:xfrm>
        </p:grpSpPr>
        <p:sp>
          <p:nvSpPr>
            <p:cNvPr id="56" name="Hộp Văn bản 55">
              <a:extLst>
                <a:ext uri="{FF2B5EF4-FFF2-40B4-BE49-F238E27FC236}">
                  <a16:creationId xmlns:a16="http://schemas.microsoft.com/office/drawing/2014/main" id="{5F3792FB-AFAB-425B-BDCA-145A4AFCF4DE}"/>
                </a:ext>
              </a:extLst>
            </p:cNvPr>
            <p:cNvSpPr txBox="1"/>
            <p:nvPr/>
          </p:nvSpPr>
          <p:spPr>
            <a:xfrm>
              <a:off x="10080803" y="4192770"/>
              <a:ext cx="1517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dirty="0">
                  <a:solidFill>
                    <a:schemeClr val="bg1"/>
                  </a:solidFill>
                  <a:latin typeface="GeoSlab703-Extra" panose="02020800000000000000" pitchFamily="18" charset="0"/>
                  <a:ea typeface="GeoSlab703-Extra" panose="02020800000000000000" pitchFamily="18" charset="0"/>
                  <a:cs typeface="GeoSlab703-Extra" panose="02020800000000000000" pitchFamily="18" charset="0"/>
                </a:rPr>
                <a:t>18110400</a:t>
              </a:r>
            </a:p>
          </p:txBody>
        </p:sp>
        <p:sp>
          <p:nvSpPr>
            <p:cNvPr id="57" name="Hộp Văn bản 56">
              <a:extLst>
                <a:ext uri="{FF2B5EF4-FFF2-40B4-BE49-F238E27FC236}">
                  <a16:creationId xmlns:a16="http://schemas.microsoft.com/office/drawing/2014/main" id="{FACB9B99-5590-476D-8062-BB2DD64C3766}"/>
                </a:ext>
              </a:extLst>
            </p:cNvPr>
            <p:cNvSpPr txBox="1"/>
            <p:nvPr/>
          </p:nvSpPr>
          <p:spPr>
            <a:xfrm>
              <a:off x="9698984" y="4384155"/>
              <a:ext cx="24506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400" dirty="0" err="1">
                  <a:solidFill>
                    <a:schemeClr val="bg1"/>
                  </a:solidFill>
                  <a:latin typeface="GeoSlab703-Extra" panose="02020800000000000000" pitchFamily="18" charset="0"/>
                  <a:ea typeface="GeoSlab703-Extra" panose="02020800000000000000" pitchFamily="18" charset="0"/>
                  <a:cs typeface="GeoSlab703-Extra" panose="02020800000000000000" pitchFamily="18" charset="0"/>
                </a:rPr>
                <a:t>Huỳnh</a:t>
              </a:r>
              <a:r>
                <a:rPr lang="vi-VN" sz="1400" dirty="0">
                  <a:solidFill>
                    <a:schemeClr val="bg1"/>
                  </a:solidFill>
                  <a:latin typeface="GeoSlab703-Extra" panose="02020800000000000000" pitchFamily="18" charset="0"/>
                  <a:ea typeface="GeoSlab703-Extra" panose="02020800000000000000" pitchFamily="18" charset="0"/>
                  <a:cs typeface="GeoSlab703-Extra" panose="02020800000000000000" pitchFamily="18" charset="0"/>
                </a:rPr>
                <a:t> </a:t>
              </a:r>
              <a:r>
                <a:rPr lang="vi-VN" sz="1400" dirty="0" err="1">
                  <a:solidFill>
                    <a:schemeClr val="bg1"/>
                  </a:solidFill>
                  <a:latin typeface="GeoSlab703-Extra" panose="02020800000000000000" pitchFamily="18" charset="0"/>
                  <a:ea typeface="GeoSlab703-Extra" panose="02020800000000000000" pitchFamily="18" charset="0"/>
                  <a:cs typeface="GeoSlab703-Extra" panose="02020800000000000000" pitchFamily="18" charset="0"/>
                </a:rPr>
                <a:t>Thị</a:t>
              </a:r>
              <a:r>
                <a:rPr lang="vi-VN" sz="1400" dirty="0">
                  <a:solidFill>
                    <a:schemeClr val="bg1"/>
                  </a:solidFill>
                  <a:latin typeface="GeoSlab703-Extra" panose="02020800000000000000" pitchFamily="18" charset="0"/>
                  <a:ea typeface="GeoSlab703-Extra" panose="02020800000000000000" pitchFamily="18" charset="0"/>
                  <a:cs typeface="GeoSlab703-Extra" panose="02020800000000000000" pitchFamily="18" charset="0"/>
                </a:rPr>
                <a:t> </a:t>
              </a:r>
              <a:r>
                <a:rPr lang="vi-VN" sz="1400" dirty="0" err="1">
                  <a:solidFill>
                    <a:schemeClr val="bg1"/>
                  </a:solidFill>
                  <a:latin typeface="GeoSlab703-Extra" panose="02020800000000000000" pitchFamily="18" charset="0"/>
                  <a:ea typeface="GeoSlab703-Extra" panose="02020800000000000000" pitchFamily="18" charset="0"/>
                  <a:cs typeface="GeoSlab703-Extra" panose="02020800000000000000" pitchFamily="18" charset="0"/>
                </a:rPr>
                <a:t>Thúy</a:t>
              </a:r>
              <a:r>
                <a:rPr lang="vi-VN" sz="1400" dirty="0">
                  <a:solidFill>
                    <a:schemeClr val="bg1"/>
                  </a:solidFill>
                  <a:latin typeface="GeoSlab703-Extra" panose="02020800000000000000" pitchFamily="18" charset="0"/>
                  <a:ea typeface="GeoSlab703-Extra" panose="02020800000000000000" pitchFamily="18" charset="0"/>
                  <a:cs typeface="GeoSlab703-Extra" panose="02020800000000000000" pitchFamily="18" charset="0"/>
                </a:rPr>
                <a:t> </a:t>
              </a:r>
              <a:r>
                <a:rPr lang="vi-VN" sz="1400" dirty="0" err="1">
                  <a:solidFill>
                    <a:schemeClr val="bg1"/>
                  </a:solidFill>
                  <a:latin typeface="GeoSlab703-Extra" panose="02020800000000000000" pitchFamily="18" charset="0"/>
                  <a:ea typeface="GeoSlab703-Extra" panose="02020800000000000000" pitchFamily="18" charset="0"/>
                  <a:cs typeface="GeoSlab703-Extra" panose="02020800000000000000" pitchFamily="18" charset="0"/>
                </a:rPr>
                <a:t>Vy</a:t>
              </a:r>
              <a:endParaRPr lang="vi-VN" sz="1400" dirty="0">
                <a:solidFill>
                  <a:schemeClr val="bg1"/>
                </a:solidFill>
                <a:latin typeface="GeoSlab703-Extra" panose="02020800000000000000" pitchFamily="18" charset="0"/>
                <a:ea typeface="GeoSlab703-Extra" panose="02020800000000000000" pitchFamily="18" charset="0"/>
                <a:cs typeface="GeoSlab703-Extra" panose="02020800000000000000" pitchFamily="18" charset="0"/>
              </a:endParaRPr>
            </a:p>
          </p:txBody>
        </p:sp>
        <p:pic>
          <p:nvPicPr>
            <p:cNvPr id="67" name="Đồ họa 66" descr="Nữ sinh">
              <a:extLst>
                <a:ext uri="{FF2B5EF4-FFF2-40B4-BE49-F238E27FC236}">
                  <a16:creationId xmlns:a16="http://schemas.microsoft.com/office/drawing/2014/main" id="{ACF5DD9B-F19A-4A8A-8E34-9579A2342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51364" y="3880536"/>
              <a:ext cx="651967" cy="651967"/>
            </a:xfrm>
            <a:prstGeom prst="rect">
              <a:avLst/>
            </a:prstGeom>
          </p:spPr>
        </p:pic>
        <p:pic>
          <p:nvPicPr>
            <p:cNvPr id="33" name="Đồ họa 32" descr="Nữ sinh">
              <a:extLst>
                <a:ext uri="{FF2B5EF4-FFF2-40B4-BE49-F238E27FC236}">
                  <a16:creationId xmlns:a16="http://schemas.microsoft.com/office/drawing/2014/main" id="{290BD9C8-B683-4A82-9FAA-AF83FBC74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625276" y="3864208"/>
              <a:ext cx="651967" cy="651967"/>
            </a:xfrm>
            <a:prstGeom prst="rect">
              <a:avLst/>
            </a:prstGeom>
          </p:spPr>
        </p:pic>
      </p:grpSp>
      <p:grpSp>
        <p:nvGrpSpPr>
          <p:cNvPr id="3" name="Nhóm 2">
            <a:extLst>
              <a:ext uri="{FF2B5EF4-FFF2-40B4-BE49-F238E27FC236}">
                <a16:creationId xmlns:a16="http://schemas.microsoft.com/office/drawing/2014/main" id="{1D6582DA-D60A-4EAA-ACE3-E71D14A3309D}"/>
              </a:ext>
            </a:extLst>
          </p:cNvPr>
          <p:cNvGrpSpPr/>
          <p:nvPr/>
        </p:nvGrpSpPr>
        <p:grpSpPr>
          <a:xfrm>
            <a:off x="7440263" y="1900856"/>
            <a:ext cx="2541949" cy="818541"/>
            <a:chOff x="9422276" y="2226842"/>
            <a:chExt cx="2541949" cy="818541"/>
          </a:xfrm>
        </p:grpSpPr>
        <p:sp>
          <p:nvSpPr>
            <p:cNvPr id="52" name="Hộp Văn bản 51">
              <a:extLst>
                <a:ext uri="{FF2B5EF4-FFF2-40B4-BE49-F238E27FC236}">
                  <a16:creationId xmlns:a16="http://schemas.microsoft.com/office/drawing/2014/main" id="{5F83728C-EA30-4417-BC20-01CE352F4926}"/>
                </a:ext>
              </a:extLst>
            </p:cNvPr>
            <p:cNvSpPr txBox="1"/>
            <p:nvPr/>
          </p:nvSpPr>
          <p:spPr>
            <a:xfrm>
              <a:off x="9853462" y="2540956"/>
              <a:ext cx="1517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dirty="0">
                  <a:solidFill>
                    <a:schemeClr val="bg1"/>
                  </a:solidFill>
                  <a:latin typeface="GeoSlab703-Extra" panose="02020800000000000000" pitchFamily="18" charset="0"/>
                  <a:ea typeface="GeoSlab703-Extra" panose="02020800000000000000" pitchFamily="18" charset="0"/>
                  <a:cs typeface="GeoSlab703-Extra" panose="02020800000000000000" pitchFamily="18" charset="0"/>
                </a:rPr>
                <a:t>18110344</a:t>
              </a:r>
            </a:p>
          </p:txBody>
        </p:sp>
        <p:sp>
          <p:nvSpPr>
            <p:cNvPr id="53" name="Hộp Văn bản 52">
              <a:extLst>
                <a:ext uri="{FF2B5EF4-FFF2-40B4-BE49-F238E27FC236}">
                  <a16:creationId xmlns:a16="http://schemas.microsoft.com/office/drawing/2014/main" id="{6823568D-C06D-40DB-8543-D7423AD12778}"/>
                </a:ext>
              </a:extLst>
            </p:cNvPr>
            <p:cNvSpPr txBox="1"/>
            <p:nvPr/>
          </p:nvSpPr>
          <p:spPr>
            <a:xfrm>
              <a:off x="9513597" y="2737606"/>
              <a:ext cx="2450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400" dirty="0" err="1">
                  <a:solidFill>
                    <a:schemeClr val="bg1"/>
                  </a:solidFill>
                  <a:latin typeface="GeoSlab703-Extra" panose="02020800000000000000" pitchFamily="18" charset="0"/>
                  <a:ea typeface="GeoSlab703-Extra" panose="02020800000000000000" pitchFamily="18" charset="0"/>
                  <a:cs typeface="GeoSlab703-Extra" panose="02020800000000000000" pitchFamily="18" charset="0"/>
                </a:rPr>
                <a:t>Võ</a:t>
              </a:r>
              <a:r>
                <a:rPr lang="vi-VN" sz="1400" dirty="0">
                  <a:solidFill>
                    <a:schemeClr val="bg1"/>
                  </a:solidFill>
                  <a:latin typeface="GeoSlab703-Extra" panose="02020800000000000000" pitchFamily="18" charset="0"/>
                  <a:ea typeface="GeoSlab703-Extra" panose="02020800000000000000" pitchFamily="18" charset="0"/>
                  <a:cs typeface="GeoSlab703-Extra" panose="02020800000000000000" pitchFamily="18" charset="0"/>
                </a:rPr>
                <a:t> </a:t>
              </a:r>
              <a:r>
                <a:rPr lang="vi-VN" sz="1400" dirty="0" err="1">
                  <a:solidFill>
                    <a:schemeClr val="bg1"/>
                  </a:solidFill>
                  <a:latin typeface="GeoSlab703-Extra" panose="02020800000000000000" pitchFamily="18" charset="0"/>
                  <a:ea typeface="GeoSlab703-Extra" panose="02020800000000000000" pitchFamily="18" charset="0"/>
                  <a:cs typeface="GeoSlab703-Extra" panose="02020800000000000000" pitchFamily="18" charset="0"/>
                </a:rPr>
                <a:t>Trần</a:t>
              </a:r>
              <a:r>
                <a:rPr lang="vi-VN" sz="1400" dirty="0">
                  <a:solidFill>
                    <a:schemeClr val="bg1"/>
                  </a:solidFill>
                  <a:latin typeface="GeoSlab703-Extra" panose="02020800000000000000" pitchFamily="18" charset="0"/>
                  <a:ea typeface="GeoSlab703-Extra" panose="02020800000000000000" pitchFamily="18" charset="0"/>
                  <a:cs typeface="GeoSlab703-Extra" panose="02020800000000000000" pitchFamily="18" charset="0"/>
                </a:rPr>
                <a:t> Minh Quân</a:t>
              </a:r>
            </a:p>
          </p:txBody>
        </p:sp>
        <p:pic>
          <p:nvPicPr>
            <p:cNvPr id="69" name="Đồ họa 68" descr="Nam sinh">
              <a:extLst>
                <a:ext uri="{FF2B5EF4-FFF2-40B4-BE49-F238E27FC236}">
                  <a16:creationId xmlns:a16="http://schemas.microsoft.com/office/drawing/2014/main" id="{C1986570-7D09-4A69-A054-65652A3F6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48364" y="2243170"/>
              <a:ext cx="635940" cy="635940"/>
            </a:xfrm>
            <a:prstGeom prst="rect">
              <a:avLst/>
            </a:prstGeom>
          </p:spPr>
        </p:pic>
        <p:pic>
          <p:nvPicPr>
            <p:cNvPr id="34" name="Đồ họa 33" descr="Nam sinh">
              <a:extLst>
                <a:ext uri="{FF2B5EF4-FFF2-40B4-BE49-F238E27FC236}">
                  <a16:creationId xmlns:a16="http://schemas.microsoft.com/office/drawing/2014/main" id="{20D4D5D6-B7BC-47AC-B6BB-9DB32607C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422276" y="2226842"/>
              <a:ext cx="635940" cy="635940"/>
            </a:xfrm>
            <a:prstGeom prst="rect">
              <a:avLst/>
            </a:prstGeom>
          </p:spPr>
        </p:pic>
      </p:grpSp>
      <p:grpSp>
        <p:nvGrpSpPr>
          <p:cNvPr id="6" name="Nhóm 5">
            <a:extLst>
              <a:ext uri="{FF2B5EF4-FFF2-40B4-BE49-F238E27FC236}">
                <a16:creationId xmlns:a16="http://schemas.microsoft.com/office/drawing/2014/main" id="{4BD2E862-4BA1-418D-B205-198C3C99D580}"/>
              </a:ext>
            </a:extLst>
          </p:cNvPr>
          <p:cNvGrpSpPr/>
          <p:nvPr/>
        </p:nvGrpSpPr>
        <p:grpSpPr>
          <a:xfrm>
            <a:off x="7423945" y="3035642"/>
            <a:ext cx="2080735" cy="1030430"/>
            <a:chOff x="7359981" y="3261542"/>
            <a:chExt cx="2080735" cy="1030430"/>
          </a:xfrm>
        </p:grpSpPr>
        <p:sp>
          <p:nvSpPr>
            <p:cNvPr id="54" name="Hộp Văn bản 53">
              <a:extLst>
                <a:ext uri="{FF2B5EF4-FFF2-40B4-BE49-F238E27FC236}">
                  <a16:creationId xmlns:a16="http://schemas.microsoft.com/office/drawing/2014/main" id="{D9780589-7FAD-4C6D-B5B9-2A4E2D2D5FF8}"/>
                </a:ext>
              </a:extLst>
            </p:cNvPr>
            <p:cNvSpPr txBox="1"/>
            <p:nvPr/>
          </p:nvSpPr>
          <p:spPr>
            <a:xfrm>
              <a:off x="7801238" y="3568453"/>
              <a:ext cx="1517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dirty="0">
                  <a:solidFill>
                    <a:schemeClr val="bg1"/>
                  </a:solidFill>
                  <a:latin typeface="GeoSlab703-Extra" panose="02020800000000000000" pitchFamily="18" charset="0"/>
                  <a:ea typeface="GeoSlab703-Extra" panose="02020800000000000000" pitchFamily="18" charset="0"/>
                  <a:cs typeface="GeoSlab703-Extra" panose="02020800000000000000" pitchFamily="18" charset="0"/>
                </a:rPr>
                <a:t>18110377</a:t>
              </a:r>
            </a:p>
          </p:txBody>
        </p:sp>
        <p:sp>
          <p:nvSpPr>
            <p:cNvPr id="55" name="Hộp Văn bản 54">
              <a:extLst>
                <a:ext uri="{FF2B5EF4-FFF2-40B4-BE49-F238E27FC236}">
                  <a16:creationId xmlns:a16="http://schemas.microsoft.com/office/drawing/2014/main" id="{89EFC45C-74C9-4533-A0A9-39245117AAA3}"/>
                </a:ext>
              </a:extLst>
            </p:cNvPr>
            <p:cNvSpPr txBox="1"/>
            <p:nvPr/>
          </p:nvSpPr>
          <p:spPr>
            <a:xfrm>
              <a:off x="7442688" y="3768752"/>
              <a:ext cx="19980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400" dirty="0">
                  <a:solidFill>
                    <a:schemeClr val="bg1"/>
                  </a:solidFill>
                  <a:latin typeface="GeoSlab703-Extra" panose="02020800000000000000" pitchFamily="18" charset="0"/>
                  <a:ea typeface="GeoSlab703-Extra" panose="02020800000000000000" pitchFamily="18" charset="0"/>
                  <a:cs typeface="GeoSlab703-Extra" panose="02020800000000000000" pitchFamily="18" charset="0"/>
                </a:rPr>
                <a:t>Nguyễn </a:t>
              </a:r>
              <a:r>
                <a:rPr lang="vi-VN" sz="1400" dirty="0" err="1">
                  <a:solidFill>
                    <a:schemeClr val="bg1"/>
                  </a:solidFill>
                  <a:latin typeface="GeoSlab703-Extra" panose="02020800000000000000" pitchFamily="18" charset="0"/>
                  <a:ea typeface="GeoSlab703-Extra" panose="02020800000000000000" pitchFamily="18" charset="0"/>
                  <a:cs typeface="GeoSlab703-Extra" panose="02020800000000000000" pitchFamily="18" charset="0"/>
                </a:rPr>
                <a:t>Huỳnh</a:t>
              </a:r>
              <a:r>
                <a:rPr lang="vi-VN" sz="1400" dirty="0">
                  <a:solidFill>
                    <a:schemeClr val="bg1"/>
                  </a:solidFill>
                  <a:latin typeface="GeoSlab703-Extra" panose="02020800000000000000" pitchFamily="18" charset="0"/>
                  <a:ea typeface="GeoSlab703-Extra" panose="02020800000000000000" pitchFamily="18" charset="0"/>
                  <a:cs typeface="GeoSlab703-Extra" panose="02020800000000000000" pitchFamily="18" charset="0"/>
                </a:rPr>
                <a:t> Minh </a:t>
              </a:r>
              <a:r>
                <a:rPr lang="vi-VN" sz="1400" dirty="0" err="1">
                  <a:solidFill>
                    <a:schemeClr val="bg1"/>
                  </a:solidFill>
                  <a:latin typeface="GeoSlab703-Extra" panose="02020800000000000000" pitchFamily="18" charset="0"/>
                  <a:ea typeface="GeoSlab703-Extra" panose="02020800000000000000" pitchFamily="18" charset="0"/>
                  <a:cs typeface="GeoSlab703-Extra" panose="02020800000000000000" pitchFamily="18" charset="0"/>
                </a:rPr>
                <a:t>Tiến</a:t>
              </a:r>
              <a:r>
                <a:rPr lang="vi-VN" sz="1400" dirty="0">
                  <a:solidFill>
                    <a:schemeClr val="bg1"/>
                  </a:solidFill>
                  <a:latin typeface="GeoSlab703-Extra" panose="02020800000000000000" pitchFamily="18" charset="0"/>
                  <a:ea typeface="GeoSlab703-Extra" panose="02020800000000000000" pitchFamily="18" charset="0"/>
                  <a:cs typeface="GeoSlab703-Extra" panose="02020800000000000000" pitchFamily="18" charset="0"/>
                </a:rPr>
                <a:t>     </a:t>
              </a:r>
            </a:p>
          </p:txBody>
        </p:sp>
        <p:pic>
          <p:nvPicPr>
            <p:cNvPr id="31" name="Đồ họa 30" descr="Nam sinh">
              <a:extLst>
                <a:ext uri="{FF2B5EF4-FFF2-40B4-BE49-F238E27FC236}">
                  <a16:creationId xmlns:a16="http://schemas.microsoft.com/office/drawing/2014/main" id="{62F0D79A-DAF8-4549-9353-05AC78B9F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86069" y="3277870"/>
              <a:ext cx="635940" cy="635940"/>
            </a:xfrm>
            <a:prstGeom prst="rect">
              <a:avLst/>
            </a:prstGeom>
          </p:spPr>
        </p:pic>
        <p:pic>
          <p:nvPicPr>
            <p:cNvPr id="35" name="Đồ họa 34" descr="Nam sinh">
              <a:extLst>
                <a:ext uri="{FF2B5EF4-FFF2-40B4-BE49-F238E27FC236}">
                  <a16:creationId xmlns:a16="http://schemas.microsoft.com/office/drawing/2014/main" id="{529ECF50-4502-4756-AE6F-F8A780F27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59981" y="3261542"/>
              <a:ext cx="635940" cy="635940"/>
            </a:xfrm>
            <a:prstGeom prst="rect">
              <a:avLst/>
            </a:prstGeom>
          </p:spPr>
        </p:pic>
      </p:grpSp>
      <p:grpSp>
        <p:nvGrpSpPr>
          <p:cNvPr id="2" name="Nhóm 1">
            <a:extLst>
              <a:ext uri="{FF2B5EF4-FFF2-40B4-BE49-F238E27FC236}">
                <a16:creationId xmlns:a16="http://schemas.microsoft.com/office/drawing/2014/main" id="{A8F3AC95-2C9E-4B98-A281-C2D82464D68F}"/>
              </a:ext>
            </a:extLst>
          </p:cNvPr>
          <p:cNvGrpSpPr/>
          <p:nvPr/>
        </p:nvGrpSpPr>
        <p:grpSpPr>
          <a:xfrm>
            <a:off x="9596301" y="2273557"/>
            <a:ext cx="2400354" cy="817843"/>
            <a:chOff x="7233502" y="1736658"/>
            <a:chExt cx="2400354" cy="817843"/>
          </a:xfrm>
        </p:grpSpPr>
        <p:sp>
          <p:nvSpPr>
            <p:cNvPr id="50" name="Hộp Văn bản 49">
              <a:extLst>
                <a:ext uri="{FF2B5EF4-FFF2-40B4-BE49-F238E27FC236}">
                  <a16:creationId xmlns:a16="http://schemas.microsoft.com/office/drawing/2014/main" id="{4134569A-28DC-42CC-BF31-451A547F869D}"/>
                </a:ext>
              </a:extLst>
            </p:cNvPr>
            <p:cNvSpPr txBox="1"/>
            <p:nvPr/>
          </p:nvSpPr>
          <p:spPr>
            <a:xfrm>
              <a:off x="7662685" y="2054011"/>
              <a:ext cx="1517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dirty="0">
                  <a:solidFill>
                    <a:schemeClr val="bg1"/>
                  </a:solidFill>
                  <a:latin typeface="GeoSlab703-Extra" panose="02020800000000000000" pitchFamily="18" charset="0"/>
                  <a:ea typeface="GeoSlab703-Extra" panose="02020800000000000000" pitchFamily="18" charset="0"/>
                  <a:cs typeface="GeoSlab703-Extra" panose="02020800000000000000" pitchFamily="18" charset="0"/>
                </a:rPr>
                <a:t>18110381</a:t>
              </a:r>
            </a:p>
          </p:txBody>
        </p:sp>
        <p:sp>
          <p:nvSpPr>
            <p:cNvPr id="51" name="Hộp Văn bản 50">
              <a:extLst>
                <a:ext uri="{FF2B5EF4-FFF2-40B4-BE49-F238E27FC236}">
                  <a16:creationId xmlns:a16="http://schemas.microsoft.com/office/drawing/2014/main" id="{23D1DFC4-72FA-45BC-AD2A-9047962ECA8A}"/>
                </a:ext>
              </a:extLst>
            </p:cNvPr>
            <p:cNvSpPr txBox="1"/>
            <p:nvPr/>
          </p:nvSpPr>
          <p:spPr>
            <a:xfrm>
              <a:off x="7304621" y="2246724"/>
              <a:ext cx="23292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400" dirty="0">
                  <a:solidFill>
                    <a:schemeClr val="bg1"/>
                  </a:solidFill>
                  <a:latin typeface="GeoSlab703-Extra" panose="02020800000000000000" pitchFamily="18" charset="0"/>
                  <a:ea typeface="GeoSlab703-Extra" panose="02020800000000000000" pitchFamily="18" charset="0"/>
                  <a:cs typeface="GeoSlab703-Extra" panose="02020800000000000000" pitchFamily="18" charset="0"/>
                </a:rPr>
                <a:t>Nguyễn Trung Tín</a:t>
              </a:r>
            </a:p>
          </p:txBody>
        </p:sp>
        <p:pic>
          <p:nvPicPr>
            <p:cNvPr id="32" name="Đồ họa 31" descr="Nam sinh">
              <a:extLst>
                <a:ext uri="{FF2B5EF4-FFF2-40B4-BE49-F238E27FC236}">
                  <a16:creationId xmlns:a16="http://schemas.microsoft.com/office/drawing/2014/main" id="{D5675054-E45F-42EE-B832-A12BEB753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59590" y="1752986"/>
              <a:ext cx="635940" cy="635940"/>
            </a:xfrm>
            <a:prstGeom prst="rect">
              <a:avLst/>
            </a:prstGeom>
          </p:spPr>
        </p:pic>
        <p:pic>
          <p:nvPicPr>
            <p:cNvPr id="36" name="Đồ họa 35" descr="Nam sinh">
              <a:extLst>
                <a:ext uri="{FF2B5EF4-FFF2-40B4-BE49-F238E27FC236}">
                  <a16:creationId xmlns:a16="http://schemas.microsoft.com/office/drawing/2014/main" id="{6ABE7A19-4BAD-4CB8-A8BB-18866C3DA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233502" y="1736658"/>
              <a:ext cx="635940" cy="635940"/>
            </a:xfrm>
            <a:prstGeom prst="rect">
              <a:avLst/>
            </a:prstGeom>
          </p:spPr>
        </p:pic>
      </p:grpSp>
      <p:cxnSp>
        <p:nvCxnSpPr>
          <p:cNvPr id="12" name="Đường nối Thẳng 11">
            <a:extLst>
              <a:ext uri="{FF2B5EF4-FFF2-40B4-BE49-F238E27FC236}">
                <a16:creationId xmlns:a16="http://schemas.microsoft.com/office/drawing/2014/main" id="{E094D947-4C72-4387-81BE-A52B89591B2D}"/>
              </a:ext>
            </a:extLst>
          </p:cNvPr>
          <p:cNvCxnSpPr/>
          <p:nvPr/>
        </p:nvCxnSpPr>
        <p:spPr>
          <a:xfrm>
            <a:off x="7218432" y="1621497"/>
            <a:ext cx="0" cy="3411669"/>
          </a:xfrm>
          <a:prstGeom prst="line">
            <a:avLst/>
          </a:prstGeom>
          <a:ln w="38100">
            <a:solidFill>
              <a:schemeClr val="bg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Đường nối Thẳng 14">
            <a:extLst>
              <a:ext uri="{FF2B5EF4-FFF2-40B4-BE49-F238E27FC236}">
                <a16:creationId xmlns:a16="http://schemas.microsoft.com/office/drawing/2014/main" id="{701E2278-6E8D-44D6-9969-7F03F350BB52}"/>
              </a:ext>
            </a:extLst>
          </p:cNvPr>
          <p:cNvCxnSpPr/>
          <p:nvPr/>
        </p:nvCxnSpPr>
        <p:spPr>
          <a:xfrm>
            <a:off x="7218432" y="2442389"/>
            <a:ext cx="247919" cy="0"/>
          </a:xfrm>
          <a:prstGeom prst="line">
            <a:avLst/>
          </a:prstGeom>
          <a:ln w="19050">
            <a:solidFill>
              <a:schemeClr val="bg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Đường nối Thẳng 45">
            <a:extLst>
              <a:ext uri="{FF2B5EF4-FFF2-40B4-BE49-F238E27FC236}">
                <a16:creationId xmlns:a16="http://schemas.microsoft.com/office/drawing/2014/main" id="{DF4377E7-B949-4977-9118-22123AC99F9F}"/>
              </a:ext>
            </a:extLst>
          </p:cNvPr>
          <p:cNvCxnSpPr>
            <a:cxnSpLocks/>
          </p:cNvCxnSpPr>
          <p:nvPr/>
        </p:nvCxnSpPr>
        <p:spPr>
          <a:xfrm>
            <a:off x="7218432" y="2857462"/>
            <a:ext cx="2421624" cy="0"/>
          </a:xfrm>
          <a:prstGeom prst="line">
            <a:avLst/>
          </a:prstGeom>
          <a:ln w="19050">
            <a:solidFill>
              <a:schemeClr val="bg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Đường nối Thẳng 57">
            <a:extLst>
              <a:ext uri="{FF2B5EF4-FFF2-40B4-BE49-F238E27FC236}">
                <a16:creationId xmlns:a16="http://schemas.microsoft.com/office/drawing/2014/main" id="{1F325144-E78C-45DD-A1F8-870823927C4C}"/>
              </a:ext>
            </a:extLst>
          </p:cNvPr>
          <p:cNvCxnSpPr/>
          <p:nvPr/>
        </p:nvCxnSpPr>
        <p:spPr>
          <a:xfrm>
            <a:off x="7218432" y="3618421"/>
            <a:ext cx="247919" cy="0"/>
          </a:xfrm>
          <a:prstGeom prst="line">
            <a:avLst/>
          </a:prstGeom>
          <a:ln w="19050">
            <a:solidFill>
              <a:schemeClr val="bg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Đường nối Thẳng 58">
            <a:extLst>
              <a:ext uri="{FF2B5EF4-FFF2-40B4-BE49-F238E27FC236}">
                <a16:creationId xmlns:a16="http://schemas.microsoft.com/office/drawing/2014/main" id="{A2695560-AF96-45A4-8CAA-01882BD1CF31}"/>
              </a:ext>
            </a:extLst>
          </p:cNvPr>
          <p:cNvCxnSpPr>
            <a:cxnSpLocks/>
          </p:cNvCxnSpPr>
          <p:nvPr/>
        </p:nvCxnSpPr>
        <p:spPr>
          <a:xfrm>
            <a:off x="7218432" y="4165562"/>
            <a:ext cx="2421624" cy="0"/>
          </a:xfrm>
          <a:prstGeom prst="line">
            <a:avLst/>
          </a:prstGeom>
          <a:ln w="19050">
            <a:solidFill>
              <a:schemeClr val="bg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Đồ họa 22" descr="Phát">
            <a:extLst>
              <a:ext uri="{FF2B5EF4-FFF2-40B4-BE49-F238E27FC236}">
                <a16:creationId xmlns:a16="http://schemas.microsoft.com/office/drawing/2014/main" id="{3A929F7D-4111-466E-8121-FB04C993A7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05335" y="1626967"/>
            <a:ext cx="221116" cy="221116"/>
          </a:xfrm>
          <a:prstGeom prst="rect">
            <a:avLst/>
          </a:prstGeom>
        </p:spPr>
      </p:pic>
      <p:pic>
        <p:nvPicPr>
          <p:cNvPr id="28" name="Đồ họa 27" descr="Mạng">
            <a:extLst>
              <a:ext uri="{FF2B5EF4-FFF2-40B4-BE49-F238E27FC236}">
                <a16:creationId xmlns:a16="http://schemas.microsoft.com/office/drawing/2014/main" id="{FD20AD9F-DEBE-4402-A676-9ED3056CCD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260644" y="607338"/>
            <a:ext cx="723901" cy="723901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A2051AA3-EB1D-47D7-8B75-C9C34D9CF19E}"/>
              </a:ext>
            </a:extLst>
          </p:cNvPr>
          <p:cNvSpPr txBox="1"/>
          <p:nvPr/>
        </p:nvSpPr>
        <p:spPr>
          <a:xfrm>
            <a:off x="7115396" y="878402"/>
            <a:ext cx="22673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vi-VN"/>
            </a:defPPr>
            <a:lvl1pPr>
              <a:defRPr>
                <a:effectLst/>
                <a:latin typeface="San Francisco Display Black" pitchFamily="50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NHÂN LỰC</a:t>
            </a:r>
            <a:endParaRPr lang="vi-V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810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75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5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750"/>
                            </p:stCondLst>
                            <p:childTnLst>
                              <p:par>
                                <p:cTn id="5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5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0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5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0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500"/>
                            </p:stCondLst>
                            <p:childTnLst>
                              <p:par>
                                <p:cTn id="1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8" grpId="0" animBg="1"/>
      <p:bldP spid="4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Nhóm 10">
            <a:extLst>
              <a:ext uri="{FF2B5EF4-FFF2-40B4-BE49-F238E27FC236}">
                <a16:creationId xmlns:a16="http://schemas.microsoft.com/office/drawing/2014/main" id="{A314D9AF-CF4D-49CF-B17B-912498E5378F}"/>
              </a:ext>
            </a:extLst>
          </p:cNvPr>
          <p:cNvGrpSpPr/>
          <p:nvPr/>
        </p:nvGrpSpPr>
        <p:grpSpPr>
          <a:xfrm>
            <a:off x="9681594" y="0"/>
            <a:ext cx="1929498" cy="1276639"/>
            <a:chOff x="8346377" y="2586932"/>
            <a:chExt cx="1929498" cy="1276639"/>
          </a:xfrm>
        </p:grpSpPr>
        <p:grpSp>
          <p:nvGrpSpPr>
            <p:cNvPr id="12" name="Nhóm 11">
              <a:extLst>
                <a:ext uri="{FF2B5EF4-FFF2-40B4-BE49-F238E27FC236}">
                  <a16:creationId xmlns:a16="http://schemas.microsoft.com/office/drawing/2014/main" id="{CA4F8C6F-41CC-4596-BA65-B8099835B59F}"/>
                </a:ext>
              </a:extLst>
            </p:cNvPr>
            <p:cNvGrpSpPr/>
            <p:nvPr/>
          </p:nvGrpSpPr>
          <p:grpSpPr>
            <a:xfrm>
              <a:off x="8346377" y="2617076"/>
              <a:ext cx="1929498" cy="1246495"/>
              <a:chOff x="7556147" y="2555337"/>
              <a:chExt cx="1929498" cy="1246495"/>
            </a:xfrm>
          </p:grpSpPr>
          <p:sp>
            <p:nvSpPr>
              <p:cNvPr id="14" name="Hình chữ nhật: Góc Tròn 13">
                <a:extLst>
                  <a:ext uri="{FF2B5EF4-FFF2-40B4-BE49-F238E27FC236}">
                    <a16:creationId xmlns:a16="http://schemas.microsoft.com/office/drawing/2014/main" id="{3F8F27A6-256D-4381-9667-B358EE6176AA}"/>
                  </a:ext>
                </a:extLst>
              </p:cNvPr>
              <p:cNvSpPr/>
              <p:nvPr/>
            </p:nvSpPr>
            <p:spPr>
              <a:xfrm>
                <a:off x="7556147" y="2859238"/>
                <a:ext cx="1929498" cy="687823"/>
              </a:xfrm>
              <a:prstGeom prst="roundRect">
                <a:avLst/>
              </a:prstGeom>
              <a:solidFill>
                <a:srgbClr val="2DA78B"/>
              </a:solidFill>
              <a:ln w="28575">
                <a:solidFill>
                  <a:srgbClr val="2DA7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vi-VN" sz="1800" b="1" dirty="0">
                    <a:solidFill>
                      <a:srgbClr val="2DA78B"/>
                    </a:solidFill>
                    <a:highlight>
                      <a:srgbClr val="ECECEC"/>
                    </a:highlight>
                  </a:rPr>
                  <a:t>YẾU TỐ</a:t>
                </a:r>
              </a:p>
              <a:p>
                <a:r>
                  <a:rPr lang="vi-VN" sz="1800" b="1" dirty="0">
                    <a:solidFill>
                      <a:schemeClr val="bg1"/>
                    </a:solidFill>
                  </a:rPr>
                  <a:t>ẢNH HƯỞNG</a:t>
                </a:r>
                <a:endParaRPr lang="vi-VN" sz="1800" b="1" dirty="0">
                  <a:solidFill>
                    <a:srgbClr val="2DA78B"/>
                  </a:solidFill>
                  <a:highlight>
                    <a:srgbClr val="ECECEC"/>
                  </a:highlight>
                </a:endParaRPr>
              </a:p>
            </p:txBody>
          </p:sp>
          <p:sp>
            <p:nvSpPr>
              <p:cNvPr id="19" name="Hộp Văn bản 18">
                <a:extLst>
                  <a:ext uri="{FF2B5EF4-FFF2-40B4-BE49-F238E27FC236}">
                    <a16:creationId xmlns:a16="http://schemas.microsoft.com/office/drawing/2014/main" id="{F6A23713-0896-4827-B09B-3F6C469A3A36}"/>
                  </a:ext>
                </a:extLst>
              </p:cNvPr>
              <p:cNvSpPr txBox="1"/>
              <p:nvPr/>
            </p:nvSpPr>
            <p:spPr>
              <a:xfrm>
                <a:off x="9369589" y="2555337"/>
                <a:ext cx="45719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sz="7500" b="1" dirty="0">
                    <a:solidFill>
                      <a:srgbClr val="2DA78B"/>
                    </a:solidFill>
                  </a:rPr>
                  <a:t>2</a:t>
                </a:r>
              </a:p>
            </p:txBody>
          </p:sp>
        </p:grpSp>
        <p:sp>
          <p:nvSpPr>
            <p:cNvPr id="13" name="Hộp Văn bản 12">
              <a:extLst>
                <a:ext uri="{FF2B5EF4-FFF2-40B4-BE49-F238E27FC236}">
                  <a16:creationId xmlns:a16="http://schemas.microsoft.com/office/drawing/2014/main" id="{433FC59D-E930-4649-82ED-19A513EB8EE9}"/>
                </a:ext>
              </a:extLst>
            </p:cNvPr>
            <p:cNvSpPr txBox="1"/>
            <p:nvPr/>
          </p:nvSpPr>
          <p:spPr>
            <a:xfrm>
              <a:off x="10114100" y="2586932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ln>
                    <a:solidFill>
                      <a:schemeClr val="bg1"/>
                    </a:solidFill>
                  </a:ln>
                  <a:noFill/>
                </a:rPr>
                <a:t>2</a:t>
              </a:r>
            </a:p>
          </p:txBody>
        </p:sp>
      </p:grp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297E474E-0310-4EEF-A929-58E0A3ED5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EC4F-2863-4258-8DA6-7E72115F78B1}" type="slidenum">
              <a:rPr lang="vi-VN" smtClean="0"/>
              <a:t>9</a:t>
            </a:fld>
            <a:endParaRPr lang="vi-VN"/>
          </a:p>
        </p:txBody>
      </p:sp>
      <p:pic>
        <p:nvPicPr>
          <p:cNvPr id="54" name="Đồ họa 53" descr="Mạng">
            <a:extLst>
              <a:ext uri="{FF2B5EF4-FFF2-40B4-BE49-F238E27FC236}">
                <a16:creationId xmlns:a16="http://schemas.microsoft.com/office/drawing/2014/main" id="{FCC4C169-0F89-45CD-8CDE-AE5798F7A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0154" y="-3468"/>
            <a:ext cx="644882" cy="644882"/>
          </a:xfrm>
          <a:prstGeom prst="rect">
            <a:avLst/>
          </a:prstGeom>
        </p:spPr>
      </p:pic>
      <p:grpSp>
        <p:nvGrpSpPr>
          <p:cNvPr id="43" name="Nhóm 42">
            <a:extLst>
              <a:ext uri="{FF2B5EF4-FFF2-40B4-BE49-F238E27FC236}">
                <a16:creationId xmlns:a16="http://schemas.microsoft.com/office/drawing/2014/main" id="{7885F0D8-6634-41A3-AC89-33C6F4BEDCAC}"/>
              </a:ext>
            </a:extLst>
          </p:cNvPr>
          <p:cNvGrpSpPr/>
          <p:nvPr/>
        </p:nvGrpSpPr>
        <p:grpSpPr>
          <a:xfrm>
            <a:off x="777955" y="1276639"/>
            <a:ext cx="1902337" cy="952500"/>
            <a:chOff x="2656573" y="1908983"/>
            <a:chExt cx="1902337" cy="952500"/>
          </a:xfrm>
        </p:grpSpPr>
        <p:pic>
          <p:nvPicPr>
            <p:cNvPr id="41" name="Hình ảnh 40">
              <a:extLst>
                <a:ext uri="{FF2B5EF4-FFF2-40B4-BE49-F238E27FC236}">
                  <a16:creationId xmlns:a16="http://schemas.microsoft.com/office/drawing/2014/main" id="{D5F4A6C5-6C7A-4218-9926-008E9E1DC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573" y="1908983"/>
              <a:ext cx="952500" cy="952500"/>
            </a:xfrm>
            <a:prstGeom prst="rect">
              <a:avLst/>
            </a:prstGeom>
          </p:spPr>
        </p:pic>
        <p:pic>
          <p:nvPicPr>
            <p:cNvPr id="6" name="Hình ảnh 5">
              <a:extLst>
                <a:ext uri="{FF2B5EF4-FFF2-40B4-BE49-F238E27FC236}">
                  <a16:creationId xmlns:a16="http://schemas.microsoft.com/office/drawing/2014/main" id="{8ECB4293-7AB5-45DE-9FC7-D114A1F0C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9312" y="2306737"/>
              <a:ext cx="528581" cy="528581"/>
            </a:xfrm>
            <a:prstGeom prst="rect">
              <a:avLst/>
            </a:prstGeom>
          </p:spPr>
        </p:pic>
        <p:sp>
          <p:nvSpPr>
            <p:cNvPr id="42" name="Hộp Văn bản 41">
              <a:extLst>
                <a:ext uri="{FF2B5EF4-FFF2-40B4-BE49-F238E27FC236}">
                  <a16:creationId xmlns:a16="http://schemas.microsoft.com/office/drawing/2014/main" id="{F984A2F0-54E0-4486-8812-F7DADBC9B5DE}"/>
                </a:ext>
              </a:extLst>
            </p:cNvPr>
            <p:cNvSpPr txBox="1"/>
            <p:nvPr/>
          </p:nvSpPr>
          <p:spPr>
            <a:xfrm>
              <a:off x="3606410" y="2040292"/>
              <a:ext cx="9525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b="1" dirty="0">
                  <a:solidFill>
                    <a:srgbClr val="ECECEC"/>
                  </a:solidFill>
                </a:rPr>
                <a:t>ĐỘNG</a:t>
              </a:r>
            </a:p>
            <a:p>
              <a:r>
                <a:rPr lang="vi-VN" b="1" dirty="0">
                  <a:solidFill>
                    <a:srgbClr val="ECECEC"/>
                  </a:solidFill>
                </a:rPr>
                <a:t>CƠ</a:t>
              </a:r>
            </a:p>
          </p:txBody>
        </p:sp>
      </p:grpSp>
      <p:grpSp>
        <p:nvGrpSpPr>
          <p:cNvPr id="46" name="Nhóm 45">
            <a:extLst>
              <a:ext uri="{FF2B5EF4-FFF2-40B4-BE49-F238E27FC236}">
                <a16:creationId xmlns:a16="http://schemas.microsoft.com/office/drawing/2014/main" id="{F0C513F3-C427-4CA3-9023-CD86D966C26A}"/>
              </a:ext>
            </a:extLst>
          </p:cNvPr>
          <p:cNvGrpSpPr/>
          <p:nvPr/>
        </p:nvGrpSpPr>
        <p:grpSpPr>
          <a:xfrm>
            <a:off x="777955" y="2524187"/>
            <a:ext cx="2049527" cy="1066800"/>
            <a:chOff x="4229676" y="2838450"/>
            <a:chExt cx="2049527" cy="1066800"/>
          </a:xfrm>
        </p:grpSpPr>
        <p:pic>
          <p:nvPicPr>
            <p:cNvPr id="10" name="Hình ảnh 9">
              <a:extLst>
                <a:ext uri="{FF2B5EF4-FFF2-40B4-BE49-F238E27FC236}">
                  <a16:creationId xmlns:a16="http://schemas.microsoft.com/office/drawing/2014/main" id="{F1B5477E-1422-4815-9E29-DFE4D8B7B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9609" y="2838450"/>
              <a:ext cx="952500" cy="952500"/>
            </a:xfrm>
            <a:prstGeom prst="rect">
              <a:avLst/>
            </a:prstGeom>
          </p:spPr>
        </p:pic>
        <p:pic>
          <p:nvPicPr>
            <p:cNvPr id="39" name="Hình ảnh 38">
              <a:extLst>
                <a:ext uri="{FF2B5EF4-FFF2-40B4-BE49-F238E27FC236}">
                  <a16:creationId xmlns:a16="http://schemas.microsoft.com/office/drawing/2014/main" id="{53DB3F42-4F2D-4A8F-A97F-C0A838D64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9676" y="3281735"/>
              <a:ext cx="623515" cy="623515"/>
            </a:xfrm>
            <a:prstGeom prst="rect">
              <a:avLst/>
            </a:prstGeom>
          </p:spPr>
        </p:pic>
        <p:sp>
          <p:nvSpPr>
            <p:cNvPr id="48" name="Hộp Văn bản 47">
              <a:extLst>
                <a:ext uri="{FF2B5EF4-FFF2-40B4-BE49-F238E27FC236}">
                  <a16:creationId xmlns:a16="http://schemas.microsoft.com/office/drawing/2014/main" id="{7094351B-C879-4DB0-B26D-96E14882E1FB}"/>
                </a:ext>
              </a:extLst>
            </p:cNvPr>
            <p:cNvSpPr txBox="1"/>
            <p:nvPr/>
          </p:nvSpPr>
          <p:spPr>
            <a:xfrm>
              <a:off x="4857524" y="3221603"/>
              <a:ext cx="1421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b="1" dirty="0">
                  <a:solidFill>
                    <a:srgbClr val="ECECEC"/>
                  </a:solidFill>
                </a:rPr>
                <a:t>ẢNH HƯỞNG</a:t>
              </a:r>
            </a:p>
          </p:txBody>
        </p:sp>
      </p:grpSp>
      <p:grpSp>
        <p:nvGrpSpPr>
          <p:cNvPr id="44" name="Nhóm 43">
            <a:extLst>
              <a:ext uri="{FF2B5EF4-FFF2-40B4-BE49-F238E27FC236}">
                <a16:creationId xmlns:a16="http://schemas.microsoft.com/office/drawing/2014/main" id="{67A9126A-DE12-4769-9A91-243F616EEA0B}"/>
              </a:ext>
            </a:extLst>
          </p:cNvPr>
          <p:cNvGrpSpPr/>
          <p:nvPr/>
        </p:nvGrpSpPr>
        <p:grpSpPr>
          <a:xfrm>
            <a:off x="777955" y="3797900"/>
            <a:ext cx="1974651" cy="1030592"/>
            <a:chOff x="2541166" y="3337733"/>
            <a:chExt cx="1974651" cy="1030592"/>
          </a:xfrm>
        </p:grpSpPr>
        <p:pic>
          <p:nvPicPr>
            <p:cNvPr id="37" name="Hình ảnh 36">
              <a:extLst>
                <a:ext uri="{FF2B5EF4-FFF2-40B4-BE49-F238E27FC236}">
                  <a16:creationId xmlns:a16="http://schemas.microsoft.com/office/drawing/2014/main" id="{116835C4-F241-4344-9B3F-0634B7F4A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573" y="3337733"/>
              <a:ext cx="952500" cy="952500"/>
            </a:xfrm>
            <a:prstGeom prst="rect">
              <a:avLst/>
            </a:prstGeom>
          </p:spPr>
        </p:pic>
        <p:sp>
          <p:nvSpPr>
            <p:cNvPr id="50" name="Hộp Văn bản 49">
              <a:extLst>
                <a:ext uri="{FF2B5EF4-FFF2-40B4-BE49-F238E27FC236}">
                  <a16:creationId xmlns:a16="http://schemas.microsoft.com/office/drawing/2014/main" id="{C24BB5D5-C6AE-4BC8-9514-C0E8E7837CE1}"/>
                </a:ext>
              </a:extLst>
            </p:cNvPr>
            <p:cNvSpPr txBox="1"/>
            <p:nvPr/>
          </p:nvSpPr>
          <p:spPr>
            <a:xfrm>
              <a:off x="3518837" y="3490817"/>
              <a:ext cx="9969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b="1" dirty="0">
                  <a:solidFill>
                    <a:srgbClr val="ECECEC"/>
                  </a:solidFill>
                </a:rPr>
                <a:t>QUYỀN</a:t>
              </a:r>
              <a:br>
                <a:rPr lang="vi-VN" b="1" dirty="0">
                  <a:solidFill>
                    <a:srgbClr val="ECECEC"/>
                  </a:solidFill>
                </a:rPr>
              </a:br>
              <a:r>
                <a:rPr lang="vi-VN" b="1" dirty="0">
                  <a:solidFill>
                    <a:srgbClr val="ECECEC"/>
                  </a:solidFill>
                </a:rPr>
                <a:t>LỰC</a:t>
              </a:r>
            </a:p>
          </p:txBody>
        </p:sp>
        <p:pic>
          <p:nvPicPr>
            <p:cNvPr id="25" name="Hình ảnh 24">
              <a:extLst>
                <a:ext uri="{FF2B5EF4-FFF2-40B4-BE49-F238E27FC236}">
                  <a16:creationId xmlns:a16="http://schemas.microsoft.com/office/drawing/2014/main" id="{7CAAA514-F46A-47A0-B1C5-937E91CF1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1166" y="3905250"/>
              <a:ext cx="463075" cy="463075"/>
            </a:xfrm>
            <a:prstGeom prst="rect">
              <a:avLst/>
            </a:prstGeom>
          </p:spPr>
        </p:pic>
      </p:grpSp>
      <p:grpSp>
        <p:nvGrpSpPr>
          <p:cNvPr id="45" name="Nhóm 44">
            <a:extLst>
              <a:ext uri="{FF2B5EF4-FFF2-40B4-BE49-F238E27FC236}">
                <a16:creationId xmlns:a16="http://schemas.microsoft.com/office/drawing/2014/main" id="{9AFAD71C-A1D0-4C22-9AAF-1B709B9774CC}"/>
              </a:ext>
            </a:extLst>
          </p:cNvPr>
          <p:cNvGrpSpPr/>
          <p:nvPr/>
        </p:nvGrpSpPr>
        <p:grpSpPr>
          <a:xfrm>
            <a:off x="489741" y="5071613"/>
            <a:ext cx="1928793" cy="993892"/>
            <a:chOff x="4735777" y="4850479"/>
            <a:chExt cx="1928793" cy="993892"/>
          </a:xfrm>
        </p:grpSpPr>
        <p:pic>
          <p:nvPicPr>
            <p:cNvPr id="35" name="Hình ảnh 34">
              <a:extLst>
                <a:ext uri="{FF2B5EF4-FFF2-40B4-BE49-F238E27FC236}">
                  <a16:creationId xmlns:a16="http://schemas.microsoft.com/office/drawing/2014/main" id="{C9EE9E31-B355-4E7B-A364-77738A811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5859" y="4850479"/>
              <a:ext cx="952500" cy="952500"/>
            </a:xfrm>
            <a:prstGeom prst="rect">
              <a:avLst/>
            </a:prstGeom>
          </p:spPr>
        </p:pic>
        <p:pic>
          <p:nvPicPr>
            <p:cNvPr id="33" name="Hình ảnh 32">
              <a:extLst>
                <a:ext uri="{FF2B5EF4-FFF2-40B4-BE49-F238E27FC236}">
                  <a16:creationId xmlns:a16="http://schemas.microsoft.com/office/drawing/2014/main" id="{ECAD9ED3-2D21-403F-AF85-3BC435D9B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777" y="5198039"/>
              <a:ext cx="646332" cy="646332"/>
            </a:xfrm>
            <a:prstGeom prst="rect">
              <a:avLst/>
            </a:prstGeom>
          </p:spPr>
        </p:pic>
        <p:sp>
          <p:nvSpPr>
            <p:cNvPr id="51" name="Hộp Văn bản 50">
              <a:extLst>
                <a:ext uri="{FF2B5EF4-FFF2-40B4-BE49-F238E27FC236}">
                  <a16:creationId xmlns:a16="http://schemas.microsoft.com/office/drawing/2014/main" id="{DF76176E-0C27-48EE-94F3-C2A01B0A17D3}"/>
                </a:ext>
              </a:extLst>
            </p:cNvPr>
            <p:cNvSpPr txBox="1"/>
            <p:nvPr/>
          </p:nvSpPr>
          <p:spPr>
            <a:xfrm>
              <a:off x="5858360" y="5003563"/>
              <a:ext cx="8062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b="1" dirty="0">
                  <a:solidFill>
                    <a:srgbClr val="ECECEC"/>
                  </a:solidFill>
                </a:rPr>
                <a:t>HIỆU</a:t>
              </a:r>
            </a:p>
            <a:p>
              <a:r>
                <a:rPr lang="vi-VN" b="1" dirty="0">
                  <a:solidFill>
                    <a:srgbClr val="ECECEC"/>
                  </a:solidFill>
                </a:rPr>
                <a:t>QUẢ</a:t>
              </a:r>
            </a:p>
          </p:txBody>
        </p:sp>
      </p:grpSp>
      <p:cxnSp>
        <p:nvCxnSpPr>
          <p:cNvPr id="52" name="Đường kết nối: Mũi tên Gấp khúc 51">
            <a:extLst>
              <a:ext uri="{FF2B5EF4-FFF2-40B4-BE49-F238E27FC236}">
                <a16:creationId xmlns:a16="http://schemas.microsoft.com/office/drawing/2014/main" id="{4B2996C0-548A-402B-847D-A20D2A1CA106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2752606" y="4274150"/>
            <a:ext cx="585680" cy="2127941"/>
          </a:xfrm>
          <a:prstGeom prst="bentConnector2">
            <a:avLst/>
          </a:prstGeom>
          <a:ln w="28575">
            <a:solidFill>
              <a:srgbClr val="ECECE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Hộp Văn bản 58">
            <a:extLst>
              <a:ext uri="{FF2B5EF4-FFF2-40B4-BE49-F238E27FC236}">
                <a16:creationId xmlns:a16="http://schemas.microsoft.com/office/drawing/2014/main" id="{0943B86F-C6A2-4CC1-8982-14C9E6E2226E}"/>
              </a:ext>
            </a:extLst>
          </p:cNvPr>
          <p:cNvSpPr txBox="1"/>
          <p:nvPr/>
        </p:nvSpPr>
        <p:spPr>
          <a:xfrm>
            <a:off x="3462395" y="2057298"/>
            <a:ext cx="8575980" cy="3728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dirty="0" err="1">
                <a:solidFill>
                  <a:srgbClr val="ECECEC"/>
                </a:solidFill>
              </a:rPr>
              <a:t>Là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khả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năng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tiềm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năng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b="1" dirty="0">
                <a:solidFill>
                  <a:srgbClr val="ECECEC"/>
                </a:solidFill>
              </a:rPr>
              <a:t>gây </a:t>
            </a:r>
            <a:r>
              <a:rPr lang="vi-VN" sz="2000" b="1" dirty="0" err="1">
                <a:solidFill>
                  <a:srgbClr val="ECECEC"/>
                </a:solidFill>
              </a:rPr>
              <a:t>ảnh</a:t>
            </a:r>
            <a:r>
              <a:rPr lang="vi-VN" sz="2000" b="1" dirty="0">
                <a:solidFill>
                  <a:srgbClr val="ECECEC"/>
                </a:solidFill>
              </a:rPr>
              <a:t> </a:t>
            </a:r>
            <a:r>
              <a:rPr lang="vi-VN" sz="2000" b="1" dirty="0" err="1">
                <a:solidFill>
                  <a:srgbClr val="ECECEC"/>
                </a:solidFill>
              </a:rPr>
              <a:t>hưởng</a:t>
            </a:r>
            <a:r>
              <a:rPr lang="vi-VN" sz="2000" b="1" dirty="0">
                <a:solidFill>
                  <a:srgbClr val="ECECEC"/>
                </a:solidFill>
              </a:rPr>
              <a:t> </a:t>
            </a:r>
            <a:r>
              <a:rPr lang="vi-VN" sz="2000" b="1" dirty="0" err="1">
                <a:solidFill>
                  <a:srgbClr val="ECECEC"/>
                </a:solidFill>
              </a:rPr>
              <a:t>đến</a:t>
            </a:r>
            <a:r>
              <a:rPr lang="vi-VN" sz="2000" b="1" dirty="0">
                <a:solidFill>
                  <a:srgbClr val="ECECEC"/>
                </a:solidFill>
              </a:rPr>
              <a:t> </a:t>
            </a:r>
            <a:r>
              <a:rPr lang="vi-VN" sz="2000" b="1" dirty="0" err="1">
                <a:solidFill>
                  <a:srgbClr val="ECECEC"/>
                </a:solidFill>
              </a:rPr>
              <a:t>hành</a:t>
            </a:r>
            <a:r>
              <a:rPr lang="vi-VN" sz="2000" b="1" dirty="0">
                <a:solidFill>
                  <a:srgbClr val="ECECEC"/>
                </a:solidFill>
              </a:rPr>
              <a:t> vi </a:t>
            </a:r>
            <a:r>
              <a:rPr lang="vi-VN" sz="2000" dirty="0" err="1">
                <a:solidFill>
                  <a:srgbClr val="ECECEC"/>
                </a:solidFill>
              </a:rPr>
              <a:t>để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khiến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người</a:t>
            </a:r>
            <a:r>
              <a:rPr lang="vi-VN" sz="2000" dirty="0">
                <a:solidFill>
                  <a:srgbClr val="ECECEC"/>
                </a:solidFill>
              </a:rPr>
              <a:t> ta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làm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được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những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việc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mà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có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thể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đã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không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thể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làm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được</a:t>
            </a:r>
            <a:r>
              <a:rPr lang="vi-VN" sz="2000" dirty="0">
                <a:solidFill>
                  <a:srgbClr val="ECECEC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vi-VN" sz="2000" dirty="0" err="1">
                <a:solidFill>
                  <a:srgbClr val="ECECEC"/>
                </a:solidFill>
              </a:rPr>
              <a:t>Các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loại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quyền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lực</a:t>
            </a:r>
            <a:r>
              <a:rPr lang="vi-VN" sz="2000" dirty="0">
                <a:solidFill>
                  <a:srgbClr val="ECECEC"/>
                </a:solidFill>
              </a:rPr>
              <a:t> bao </a:t>
            </a:r>
            <a:r>
              <a:rPr lang="vi-VN" sz="2000" dirty="0" err="1">
                <a:solidFill>
                  <a:srgbClr val="ECECEC"/>
                </a:solidFill>
              </a:rPr>
              <a:t>gồm</a:t>
            </a:r>
            <a:r>
              <a:rPr lang="vi-VN" sz="2000" dirty="0">
                <a:solidFill>
                  <a:srgbClr val="ECECEC"/>
                </a:solidFill>
              </a:rPr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 err="1">
                <a:solidFill>
                  <a:srgbClr val="ECECEC"/>
                </a:solidFill>
              </a:rPr>
              <a:t>Ép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buộc</a:t>
            </a:r>
            <a:endParaRPr lang="vi-VN" sz="2000" dirty="0">
              <a:solidFill>
                <a:srgbClr val="ECECEC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 err="1">
                <a:solidFill>
                  <a:srgbClr val="ECECEC"/>
                </a:solidFill>
              </a:rPr>
              <a:t>Pháp</a:t>
            </a:r>
            <a:r>
              <a:rPr lang="vi-VN" sz="2000" dirty="0">
                <a:solidFill>
                  <a:srgbClr val="ECECEC"/>
                </a:solidFill>
              </a:rPr>
              <a:t> qui (</a:t>
            </a:r>
            <a:r>
              <a:rPr lang="vi-VN" sz="2000" dirty="0" err="1">
                <a:solidFill>
                  <a:srgbClr val="ECECEC"/>
                </a:solidFill>
              </a:rPr>
              <a:t>Legitimate</a:t>
            </a:r>
            <a:r>
              <a:rPr lang="vi-VN" sz="2000" dirty="0">
                <a:solidFill>
                  <a:srgbClr val="ECECEC"/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solidFill>
                  <a:srgbClr val="ECECEC"/>
                </a:solidFill>
              </a:rPr>
              <a:t>Chuyên gia (</a:t>
            </a:r>
            <a:r>
              <a:rPr lang="vi-VN" sz="2000" dirty="0" err="1">
                <a:solidFill>
                  <a:srgbClr val="ECECEC"/>
                </a:solidFill>
              </a:rPr>
              <a:t>Expert</a:t>
            </a:r>
            <a:r>
              <a:rPr lang="vi-VN" sz="2000" dirty="0">
                <a:solidFill>
                  <a:srgbClr val="ECECEC"/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solidFill>
                  <a:srgbClr val="ECECEC"/>
                </a:solidFill>
              </a:rPr>
              <a:t>Khen </a:t>
            </a:r>
            <a:r>
              <a:rPr lang="vi-VN" sz="2000" dirty="0" err="1">
                <a:solidFill>
                  <a:srgbClr val="ECECEC"/>
                </a:solidFill>
              </a:rPr>
              <a:t>thưởng</a:t>
            </a:r>
            <a:endParaRPr lang="vi-VN" sz="2000" dirty="0">
              <a:solidFill>
                <a:srgbClr val="ECECEC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solidFill>
                  <a:srgbClr val="ECECEC"/>
                </a:solidFill>
              </a:rPr>
              <a:t>Quy </a:t>
            </a:r>
            <a:r>
              <a:rPr lang="vi-VN" sz="2000" dirty="0" err="1">
                <a:solidFill>
                  <a:srgbClr val="ECECEC"/>
                </a:solidFill>
              </a:rPr>
              <a:t>chiếu</a:t>
            </a:r>
            <a:r>
              <a:rPr lang="vi-VN" sz="2000" dirty="0">
                <a:solidFill>
                  <a:srgbClr val="ECECEC"/>
                </a:solidFill>
              </a:rPr>
              <a:t> (</a:t>
            </a:r>
            <a:r>
              <a:rPr lang="vi-VN" sz="2000" dirty="0" err="1">
                <a:solidFill>
                  <a:srgbClr val="ECECEC"/>
                </a:solidFill>
              </a:rPr>
              <a:t>Referent</a:t>
            </a:r>
            <a:r>
              <a:rPr lang="vi-VN" sz="2000" dirty="0">
                <a:solidFill>
                  <a:srgbClr val="ECECEC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59830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Nhóm 10">
            <a:extLst>
              <a:ext uri="{FF2B5EF4-FFF2-40B4-BE49-F238E27FC236}">
                <a16:creationId xmlns:a16="http://schemas.microsoft.com/office/drawing/2014/main" id="{A314D9AF-CF4D-49CF-B17B-912498E5378F}"/>
              </a:ext>
            </a:extLst>
          </p:cNvPr>
          <p:cNvGrpSpPr/>
          <p:nvPr/>
        </p:nvGrpSpPr>
        <p:grpSpPr>
          <a:xfrm>
            <a:off x="9681594" y="0"/>
            <a:ext cx="1929498" cy="1276639"/>
            <a:chOff x="8346377" y="2586932"/>
            <a:chExt cx="1929498" cy="1276639"/>
          </a:xfrm>
        </p:grpSpPr>
        <p:grpSp>
          <p:nvGrpSpPr>
            <p:cNvPr id="12" name="Nhóm 11">
              <a:extLst>
                <a:ext uri="{FF2B5EF4-FFF2-40B4-BE49-F238E27FC236}">
                  <a16:creationId xmlns:a16="http://schemas.microsoft.com/office/drawing/2014/main" id="{CA4F8C6F-41CC-4596-BA65-B8099835B59F}"/>
                </a:ext>
              </a:extLst>
            </p:cNvPr>
            <p:cNvGrpSpPr/>
            <p:nvPr/>
          </p:nvGrpSpPr>
          <p:grpSpPr>
            <a:xfrm>
              <a:off x="8346377" y="2617076"/>
              <a:ext cx="1929498" cy="1246495"/>
              <a:chOff x="7556147" y="2555337"/>
              <a:chExt cx="1929498" cy="1246495"/>
            </a:xfrm>
          </p:grpSpPr>
          <p:sp>
            <p:nvSpPr>
              <p:cNvPr id="14" name="Hình chữ nhật: Góc Tròn 13">
                <a:extLst>
                  <a:ext uri="{FF2B5EF4-FFF2-40B4-BE49-F238E27FC236}">
                    <a16:creationId xmlns:a16="http://schemas.microsoft.com/office/drawing/2014/main" id="{3F8F27A6-256D-4381-9667-B358EE6176AA}"/>
                  </a:ext>
                </a:extLst>
              </p:cNvPr>
              <p:cNvSpPr/>
              <p:nvPr/>
            </p:nvSpPr>
            <p:spPr>
              <a:xfrm>
                <a:off x="7556147" y="2859238"/>
                <a:ext cx="1929498" cy="687823"/>
              </a:xfrm>
              <a:prstGeom prst="roundRect">
                <a:avLst/>
              </a:prstGeom>
              <a:solidFill>
                <a:srgbClr val="2DA78B"/>
              </a:solidFill>
              <a:ln w="28575">
                <a:solidFill>
                  <a:srgbClr val="2DA7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vi-VN" sz="1800" b="1" dirty="0">
                    <a:solidFill>
                      <a:srgbClr val="2DA78B"/>
                    </a:solidFill>
                    <a:highlight>
                      <a:srgbClr val="ECECEC"/>
                    </a:highlight>
                  </a:rPr>
                  <a:t>YẾU TỐ</a:t>
                </a:r>
              </a:p>
              <a:p>
                <a:r>
                  <a:rPr lang="vi-VN" sz="1800" b="1" dirty="0">
                    <a:solidFill>
                      <a:schemeClr val="bg1"/>
                    </a:solidFill>
                  </a:rPr>
                  <a:t>ẢNH HƯỞNG</a:t>
                </a:r>
                <a:endParaRPr lang="vi-VN" sz="1800" b="1" dirty="0">
                  <a:solidFill>
                    <a:srgbClr val="2DA78B"/>
                  </a:solidFill>
                  <a:highlight>
                    <a:srgbClr val="ECECEC"/>
                  </a:highlight>
                </a:endParaRPr>
              </a:p>
            </p:txBody>
          </p:sp>
          <p:sp>
            <p:nvSpPr>
              <p:cNvPr id="19" name="Hộp Văn bản 18">
                <a:extLst>
                  <a:ext uri="{FF2B5EF4-FFF2-40B4-BE49-F238E27FC236}">
                    <a16:creationId xmlns:a16="http://schemas.microsoft.com/office/drawing/2014/main" id="{F6A23713-0896-4827-B09B-3F6C469A3A36}"/>
                  </a:ext>
                </a:extLst>
              </p:cNvPr>
              <p:cNvSpPr txBox="1"/>
              <p:nvPr/>
            </p:nvSpPr>
            <p:spPr>
              <a:xfrm>
                <a:off x="9369589" y="2555337"/>
                <a:ext cx="45719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sz="7500" b="1" dirty="0">
                    <a:solidFill>
                      <a:srgbClr val="2DA78B"/>
                    </a:solidFill>
                  </a:rPr>
                  <a:t>2</a:t>
                </a:r>
              </a:p>
            </p:txBody>
          </p:sp>
        </p:grpSp>
        <p:sp>
          <p:nvSpPr>
            <p:cNvPr id="13" name="Hộp Văn bản 12">
              <a:extLst>
                <a:ext uri="{FF2B5EF4-FFF2-40B4-BE49-F238E27FC236}">
                  <a16:creationId xmlns:a16="http://schemas.microsoft.com/office/drawing/2014/main" id="{433FC59D-E930-4649-82ED-19A513EB8EE9}"/>
                </a:ext>
              </a:extLst>
            </p:cNvPr>
            <p:cNvSpPr txBox="1"/>
            <p:nvPr/>
          </p:nvSpPr>
          <p:spPr>
            <a:xfrm>
              <a:off x="10114100" y="2586932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ln>
                    <a:solidFill>
                      <a:schemeClr val="bg1"/>
                    </a:solidFill>
                  </a:ln>
                  <a:noFill/>
                </a:rPr>
                <a:t>2</a:t>
              </a:r>
            </a:p>
          </p:txBody>
        </p:sp>
      </p:grp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297E474E-0310-4EEF-A929-58E0A3ED5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EC4F-2863-4258-8DA6-7E72115F78B1}" type="slidenum">
              <a:rPr lang="vi-VN" smtClean="0"/>
              <a:t>10</a:t>
            </a:fld>
            <a:endParaRPr lang="vi-VN"/>
          </a:p>
        </p:txBody>
      </p:sp>
      <p:pic>
        <p:nvPicPr>
          <p:cNvPr id="54" name="Đồ họa 53" descr="Mạng">
            <a:extLst>
              <a:ext uri="{FF2B5EF4-FFF2-40B4-BE49-F238E27FC236}">
                <a16:creationId xmlns:a16="http://schemas.microsoft.com/office/drawing/2014/main" id="{FCC4C169-0F89-45CD-8CDE-AE5798F7A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0154" y="-3468"/>
            <a:ext cx="644882" cy="644882"/>
          </a:xfrm>
          <a:prstGeom prst="rect">
            <a:avLst/>
          </a:prstGeom>
        </p:spPr>
      </p:pic>
      <p:grpSp>
        <p:nvGrpSpPr>
          <p:cNvPr id="43" name="Nhóm 42">
            <a:extLst>
              <a:ext uri="{FF2B5EF4-FFF2-40B4-BE49-F238E27FC236}">
                <a16:creationId xmlns:a16="http://schemas.microsoft.com/office/drawing/2014/main" id="{7885F0D8-6634-41A3-AC89-33C6F4BEDCAC}"/>
              </a:ext>
            </a:extLst>
          </p:cNvPr>
          <p:cNvGrpSpPr/>
          <p:nvPr/>
        </p:nvGrpSpPr>
        <p:grpSpPr>
          <a:xfrm>
            <a:off x="777955" y="1276639"/>
            <a:ext cx="1902337" cy="952500"/>
            <a:chOff x="2656573" y="1908983"/>
            <a:chExt cx="1902337" cy="952500"/>
          </a:xfrm>
        </p:grpSpPr>
        <p:pic>
          <p:nvPicPr>
            <p:cNvPr id="41" name="Hình ảnh 40">
              <a:extLst>
                <a:ext uri="{FF2B5EF4-FFF2-40B4-BE49-F238E27FC236}">
                  <a16:creationId xmlns:a16="http://schemas.microsoft.com/office/drawing/2014/main" id="{D5F4A6C5-6C7A-4218-9926-008E9E1DC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573" y="1908983"/>
              <a:ext cx="952500" cy="952500"/>
            </a:xfrm>
            <a:prstGeom prst="rect">
              <a:avLst/>
            </a:prstGeom>
          </p:spPr>
        </p:pic>
        <p:pic>
          <p:nvPicPr>
            <p:cNvPr id="6" name="Hình ảnh 5">
              <a:extLst>
                <a:ext uri="{FF2B5EF4-FFF2-40B4-BE49-F238E27FC236}">
                  <a16:creationId xmlns:a16="http://schemas.microsoft.com/office/drawing/2014/main" id="{8ECB4293-7AB5-45DE-9FC7-D114A1F0C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9312" y="2306737"/>
              <a:ext cx="528581" cy="528581"/>
            </a:xfrm>
            <a:prstGeom prst="rect">
              <a:avLst/>
            </a:prstGeom>
          </p:spPr>
        </p:pic>
        <p:sp>
          <p:nvSpPr>
            <p:cNvPr id="42" name="Hộp Văn bản 41">
              <a:extLst>
                <a:ext uri="{FF2B5EF4-FFF2-40B4-BE49-F238E27FC236}">
                  <a16:creationId xmlns:a16="http://schemas.microsoft.com/office/drawing/2014/main" id="{F984A2F0-54E0-4486-8812-F7DADBC9B5DE}"/>
                </a:ext>
              </a:extLst>
            </p:cNvPr>
            <p:cNvSpPr txBox="1"/>
            <p:nvPr/>
          </p:nvSpPr>
          <p:spPr>
            <a:xfrm>
              <a:off x="3606410" y="2040292"/>
              <a:ext cx="9525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b="1" dirty="0">
                  <a:solidFill>
                    <a:srgbClr val="ECECEC"/>
                  </a:solidFill>
                </a:rPr>
                <a:t>ĐỘNG</a:t>
              </a:r>
            </a:p>
            <a:p>
              <a:r>
                <a:rPr lang="vi-VN" b="1" dirty="0">
                  <a:solidFill>
                    <a:srgbClr val="ECECEC"/>
                  </a:solidFill>
                </a:rPr>
                <a:t>CƠ</a:t>
              </a:r>
            </a:p>
          </p:txBody>
        </p:sp>
      </p:grpSp>
      <p:grpSp>
        <p:nvGrpSpPr>
          <p:cNvPr id="46" name="Nhóm 45">
            <a:extLst>
              <a:ext uri="{FF2B5EF4-FFF2-40B4-BE49-F238E27FC236}">
                <a16:creationId xmlns:a16="http://schemas.microsoft.com/office/drawing/2014/main" id="{F0C513F3-C427-4CA3-9023-CD86D966C26A}"/>
              </a:ext>
            </a:extLst>
          </p:cNvPr>
          <p:cNvGrpSpPr/>
          <p:nvPr/>
        </p:nvGrpSpPr>
        <p:grpSpPr>
          <a:xfrm>
            <a:off x="777955" y="2524187"/>
            <a:ext cx="2049527" cy="1066800"/>
            <a:chOff x="4229676" y="2838450"/>
            <a:chExt cx="2049527" cy="1066800"/>
          </a:xfrm>
        </p:grpSpPr>
        <p:pic>
          <p:nvPicPr>
            <p:cNvPr id="10" name="Hình ảnh 9">
              <a:extLst>
                <a:ext uri="{FF2B5EF4-FFF2-40B4-BE49-F238E27FC236}">
                  <a16:creationId xmlns:a16="http://schemas.microsoft.com/office/drawing/2014/main" id="{F1B5477E-1422-4815-9E29-DFE4D8B7B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9609" y="2838450"/>
              <a:ext cx="952500" cy="952500"/>
            </a:xfrm>
            <a:prstGeom prst="rect">
              <a:avLst/>
            </a:prstGeom>
          </p:spPr>
        </p:pic>
        <p:pic>
          <p:nvPicPr>
            <p:cNvPr id="39" name="Hình ảnh 38">
              <a:extLst>
                <a:ext uri="{FF2B5EF4-FFF2-40B4-BE49-F238E27FC236}">
                  <a16:creationId xmlns:a16="http://schemas.microsoft.com/office/drawing/2014/main" id="{53DB3F42-4F2D-4A8F-A97F-C0A838D64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9676" y="3281735"/>
              <a:ext cx="623515" cy="623515"/>
            </a:xfrm>
            <a:prstGeom prst="rect">
              <a:avLst/>
            </a:prstGeom>
          </p:spPr>
        </p:pic>
        <p:sp>
          <p:nvSpPr>
            <p:cNvPr id="48" name="Hộp Văn bản 47">
              <a:extLst>
                <a:ext uri="{FF2B5EF4-FFF2-40B4-BE49-F238E27FC236}">
                  <a16:creationId xmlns:a16="http://schemas.microsoft.com/office/drawing/2014/main" id="{7094351B-C879-4DB0-B26D-96E14882E1FB}"/>
                </a:ext>
              </a:extLst>
            </p:cNvPr>
            <p:cNvSpPr txBox="1"/>
            <p:nvPr/>
          </p:nvSpPr>
          <p:spPr>
            <a:xfrm>
              <a:off x="4857524" y="3221603"/>
              <a:ext cx="1421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b="1" dirty="0">
                  <a:solidFill>
                    <a:srgbClr val="ECECEC"/>
                  </a:solidFill>
                </a:rPr>
                <a:t>ẢNH HƯỞNG</a:t>
              </a:r>
            </a:p>
          </p:txBody>
        </p:sp>
      </p:grpSp>
      <p:grpSp>
        <p:nvGrpSpPr>
          <p:cNvPr id="44" name="Nhóm 43">
            <a:extLst>
              <a:ext uri="{FF2B5EF4-FFF2-40B4-BE49-F238E27FC236}">
                <a16:creationId xmlns:a16="http://schemas.microsoft.com/office/drawing/2014/main" id="{67A9126A-DE12-4769-9A91-243F616EEA0B}"/>
              </a:ext>
            </a:extLst>
          </p:cNvPr>
          <p:cNvGrpSpPr/>
          <p:nvPr/>
        </p:nvGrpSpPr>
        <p:grpSpPr>
          <a:xfrm>
            <a:off x="777955" y="3797900"/>
            <a:ext cx="1974651" cy="1030592"/>
            <a:chOff x="2541166" y="3337733"/>
            <a:chExt cx="1974651" cy="1030592"/>
          </a:xfrm>
        </p:grpSpPr>
        <p:pic>
          <p:nvPicPr>
            <p:cNvPr id="37" name="Hình ảnh 36">
              <a:extLst>
                <a:ext uri="{FF2B5EF4-FFF2-40B4-BE49-F238E27FC236}">
                  <a16:creationId xmlns:a16="http://schemas.microsoft.com/office/drawing/2014/main" id="{116835C4-F241-4344-9B3F-0634B7F4A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573" y="3337733"/>
              <a:ext cx="952500" cy="952500"/>
            </a:xfrm>
            <a:prstGeom prst="rect">
              <a:avLst/>
            </a:prstGeom>
          </p:spPr>
        </p:pic>
        <p:sp>
          <p:nvSpPr>
            <p:cNvPr id="50" name="Hộp Văn bản 49">
              <a:extLst>
                <a:ext uri="{FF2B5EF4-FFF2-40B4-BE49-F238E27FC236}">
                  <a16:creationId xmlns:a16="http://schemas.microsoft.com/office/drawing/2014/main" id="{C24BB5D5-C6AE-4BC8-9514-C0E8E7837CE1}"/>
                </a:ext>
              </a:extLst>
            </p:cNvPr>
            <p:cNvSpPr txBox="1"/>
            <p:nvPr/>
          </p:nvSpPr>
          <p:spPr>
            <a:xfrm>
              <a:off x="3518837" y="3490817"/>
              <a:ext cx="9969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b="1" dirty="0">
                  <a:solidFill>
                    <a:srgbClr val="ECECEC"/>
                  </a:solidFill>
                </a:rPr>
                <a:t>QUYỀN</a:t>
              </a:r>
              <a:br>
                <a:rPr lang="vi-VN" b="1" dirty="0">
                  <a:solidFill>
                    <a:srgbClr val="ECECEC"/>
                  </a:solidFill>
                </a:rPr>
              </a:br>
              <a:r>
                <a:rPr lang="vi-VN" b="1" dirty="0">
                  <a:solidFill>
                    <a:srgbClr val="ECECEC"/>
                  </a:solidFill>
                </a:rPr>
                <a:t>LỰC</a:t>
              </a:r>
            </a:p>
          </p:txBody>
        </p:sp>
        <p:pic>
          <p:nvPicPr>
            <p:cNvPr id="25" name="Hình ảnh 24">
              <a:extLst>
                <a:ext uri="{FF2B5EF4-FFF2-40B4-BE49-F238E27FC236}">
                  <a16:creationId xmlns:a16="http://schemas.microsoft.com/office/drawing/2014/main" id="{7CAAA514-F46A-47A0-B1C5-937E91CF1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1166" y="3905250"/>
              <a:ext cx="463075" cy="463075"/>
            </a:xfrm>
            <a:prstGeom prst="rect">
              <a:avLst/>
            </a:prstGeom>
          </p:spPr>
        </p:pic>
      </p:grpSp>
      <p:grpSp>
        <p:nvGrpSpPr>
          <p:cNvPr id="45" name="Nhóm 44">
            <a:extLst>
              <a:ext uri="{FF2B5EF4-FFF2-40B4-BE49-F238E27FC236}">
                <a16:creationId xmlns:a16="http://schemas.microsoft.com/office/drawing/2014/main" id="{9AFAD71C-A1D0-4C22-9AAF-1B709B9774CC}"/>
              </a:ext>
            </a:extLst>
          </p:cNvPr>
          <p:cNvGrpSpPr/>
          <p:nvPr/>
        </p:nvGrpSpPr>
        <p:grpSpPr>
          <a:xfrm>
            <a:off x="489741" y="5071613"/>
            <a:ext cx="1928793" cy="993892"/>
            <a:chOff x="4735777" y="4850479"/>
            <a:chExt cx="1928793" cy="993892"/>
          </a:xfrm>
        </p:grpSpPr>
        <p:pic>
          <p:nvPicPr>
            <p:cNvPr id="35" name="Hình ảnh 34">
              <a:extLst>
                <a:ext uri="{FF2B5EF4-FFF2-40B4-BE49-F238E27FC236}">
                  <a16:creationId xmlns:a16="http://schemas.microsoft.com/office/drawing/2014/main" id="{C9EE9E31-B355-4E7B-A364-77738A811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5859" y="4850479"/>
              <a:ext cx="952500" cy="952500"/>
            </a:xfrm>
            <a:prstGeom prst="rect">
              <a:avLst/>
            </a:prstGeom>
          </p:spPr>
        </p:pic>
        <p:pic>
          <p:nvPicPr>
            <p:cNvPr id="33" name="Hình ảnh 32">
              <a:extLst>
                <a:ext uri="{FF2B5EF4-FFF2-40B4-BE49-F238E27FC236}">
                  <a16:creationId xmlns:a16="http://schemas.microsoft.com/office/drawing/2014/main" id="{ECAD9ED3-2D21-403F-AF85-3BC435D9B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777" y="5198039"/>
              <a:ext cx="646332" cy="646332"/>
            </a:xfrm>
            <a:prstGeom prst="rect">
              <a:avLst/>
            </a:prstGeom>
          </p:spPr>
        </p:pic>
        <p:sp>
          <p:nvSpPr>
            <p:cNvPr id="51" name="Hộp Văn bản 50">
              <a:extLst>
                <a:ext uri="{FF2B5EF4-FFF2-40B4-BE49-F238E27FC236}">
                  <a16:creationId xmlns:a16="http://schemas.microsoft.com/office/drawing/2014/main" id="{DF76176E-0C27-48EE-94F3-C2A01B0A17D3}"/>
                </a:ext>
              </a:extLst>
            </p:cNvPr>
            <p:cNvSpPr txBox="1"/>
            <p:nvPr/>
          </p:nvSpPr>
          <p:spPr>
            <a:xfrm>
              <a:off x="5858360" y="5003563"/>
              <a:ext cx="8062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b="1" dirty="0">
                  <a:solidFill>
                    <a:srgbClr val="ECECEC"/>
                  </a:solidFill>
                </a:rPr>
                <a:t>HIỆU</a:t>
              </a:r>
            </a:p>
            <a:p>
              <a:r>
                <a:rPr lang="vi-VN" b="1" dirty="0">
                  <a:solidFill>
                    <a:srgbClr val="ECECEC"/>
                  </a:solidFill>
                </a:rPr>
                <a:t>QUẢ</a:t>
              </a:r>
            </a:p>
          </p:txBody>
        </p:sp>
      </p:grpSp>
      <p:cxnSp>
        <p:nvCxnSpPr>
          <p:cNvPr id="52" name="Đường kết nối: Mũi tên Gấp khúc 51">
            <a:extLst>
              <a:ext uri="{FF2B5EF4-FFF2-40B4-BE49-F238E27FC236}">
                <a16:creationId xmlns:a16="http://schemas.microsoft.com/office/drawing/2014/main" id="{4B2996C0-548A-402B-847D-A20D2A1CA106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2418534" y="5547863"/>
            <a:ext cx="919752" cy="854228"/>
          </a:xfrm>
          <a:prstGeom prst="bentConnector3">
            <a:avLst>
              <a:gd name="adj1" fmla="val 100498"/>
            </a:avLst>
          </a:prstGeom>
          <a:ln w="28575">
            <a:solidFill>
              <a:srgbClr val="ECECE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Hộp Văn bản 58">
            <a:extLst>
              <a:ext uri="{FF2B5EF4-FFF2-40B4-BE49-F238E27FC236}">
                <a16:creationId xmlns:a16="http://schemas.microsoft.com/office/drawing/2014/main" id="{0943B86F-C6A2-4CC1-8982-14C9E6E2226E}"/>
              </a:ext>
            </a:extLst>
          </p:cNvPr>
          <p:cNvSpPr txBox="1"/>
          <p:nvPr/>
        </p:nvSpPr>
        <p:spPr>
          <a:xfrm>
            <a:off x="3486502" y="826782"/>
            <a:ext cx="8575980" cy="5575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Lắng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nghe,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thấu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hiểu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và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cải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tiến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quan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hệ</a:t>
            </a:r>
            <a:endParaRPr lang="vi-VN" sz="2000" b="1" dirty="0">
              <a:solidFill>
                <a:srgbClr val="ECECEC"/>
              </a:solidFill>
              <a:highlight>
                <a:srgbClr val="2DA78B"/>
              </a:highlight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 dirty="0" err="1">
                <a:solidFill>
                  <a:srgbClr val="ECECEC"/>
                </a:solidFill>
              </a:rPr>
              <a:t>biết</a:t>
            </a:r>
            <a:r>
              <a:rPr lang="vi-VN" sz="2000" b="1" dirty="0">
                <a:solidFill>
                  <a:srgbClr val="ECECEC"/>
                </a:solidFill>
              </a:rPr>
              <a:t> </a:t>
            </a:r>
            <a:r>
              <a:rPr lang="vi-VN" sz="2000" b="1" dirty="0" err="1">
                <a:solidFill>
                  <a:srgbClr val="ECECEC"/>
                </a:solidFill>
              </a:rPr>
              <a:t>lắng</a:t>
            </a:r>
            <a:r>
              <a:rPr lang="vi-VN" sz="2000" b="1" dirty="0">
                <a:solidFill>
                  <a:srgbClr val="ECECEC"/>
                </a:solidFill>
              </a:rPr>
              <a:t> nghe </a:t>
            </a:r>
            <a:r>
              <a:rPr lang="vi-VN" sz="2000" dirty="0" err="1">
                <a:solidFill>
                  <a:srgbClr val="ECECEC"/>
                </a:solidFill>
              </a:rPr>
              <a:t>thấu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đáo</a:t>
            </a:r>
            <a:endParaRPr lang="vi-VN" sz="2000" dirty="0">
              <a:solidFill>
                <a:srgbClr val="ECECEC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 err="1">
                <a:solidFill>
                  <a:srgbClr val="ECECEC"/>
                </a:solidFill>
              </a:rPr>
              <a:t>Trước</a:t>
            </a:r>
            <a:r>
              <a:rPr lang="vi-VN" sz="2000" dirty="0">
                <a:solidFill>
                  <a:srgbClr val="ECECEC"/>
                </a:solidFill>
              </a:rPr>
              <a:t> khi giao </a:t>
            </a:r>
            <a:r>
              <a:rPr lang="vi-VN" sz="2000" dirty="0" err="1">
                <a:solidFill>
                  <a:srgbClr val="ECECEC"/>
                </a:solidFill>
              </a:rPr>
              <a:t>tiếp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với</a:t>
            </a:r>
            <a:r>
              <a:rPr lang="vi-VN" sz="2000" dirty="0">
                <a:solidFill>
                  <a:srgbClr val="ECECEC"/>
                </a:solidFill>
              </a:rPr>
              <a:t> ai, </a:t>
            </a:r>
            <a:r>
              <a:rPr lang="vi-VN" sz="2000" dirty="0" err="1">
                <a:solidFill>
                  <a:srgbClr val="ECECEC"/>
                </a:solidFill>
              </a:rPr>
              <a:t>bạn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phải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có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b="1" dirty="0" err="1">
                <a:solidFill>
                  <a:srgbClr val="ECECEC"/>
                </a:solidFill>
              </a:rPr>
              <a:t>mối</a:t>
            </a:r>
            <a:r>
              <a:rPr lang="vi-VN" sz="2000" b="1" dirty="0">
                <a:solidFill>
                  <a:srgbClr val="ECECEC"/>
                </a:solidFill>
              </a:rPr>
              <a:t> quan </a:t>
            </a:r>
            <a:r>
              <a:rPr lang="vi-VN" sz="2000" b="1" dirty="0" err="1">
                <a:solidFill>
                  <a:srgbClr val="ECECEC"/>
                </a:solidFill>
              </a:rPr>
              <a:t>hệ</a:t>
            </a:r>
            <a:r>
              <a:rPr lang="vi-VN" sz="2000" b="1" dirty="0">
                <a:solidFill>
                  <a:srgbClr val="ECECEC"/>
                </a:solidFill>
              </a:rPr>
              <a:t> </a:t>
            </a:r>
            <a:r>
              <a:rPr lang="vi-VN" sz="2000" b="1" dirty="0" err="1">
                <a:solidFill>
                  <a:srgbClr val="ECECEC"/>
                </a:solidFill>
              </a:rPr>
              <a:t>tốt</a:t>
            </a:r>
            <a:r>
              <a:rPr lang="vi-VN" sz="2000" b="1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với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người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đó</a:t>
            </a:r>
            <a:r>
              <a:rPr lang="vi-VN" sz="2000" dirty="0">
                <a:solidFill>
                  <a:srgbClr val="ECECEC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solidFill>
                  <a:srgbClr val="ECECEC"/>
                </a:solidFill>
              </a:rPr>
              <a:t>Một trong </a:t>
            </a:r>
            <a:r>
              <a:rPr lang="vi-VN" sz="2000" dirty="0" err="1">
                <a:solidFill>
                  <a:srgbClr val="ECECEC"/>
                </a:solidFill>
              </a:rPr>
              <a:t>các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kỹ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thuật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giúp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thiết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lập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mối</a:t>
            </a:r>
            <a:r>
              <a:rPr lang="vi-VN" sz="2000" dirty="0">
                <a:solidFill>
                  <a:srgbClr val="ECECEC"/>
                </a:solidFill>
              </a:rPr>
              <a:t> quan </a:t>
            </a:r>
            <a:r>
              <a:rPr lang="vi-VN" sz="2000" dirty="0" err="1">
                <a:solidFill>
                  <a:srgbClr val="ECECEC"/>
                </a:solidFill>
              </a:rPr>
              <a:t>hệ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tốt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là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b="1" dirty="0" err="1">
                <a:solidFill>
                  <a:srgbClr val="ECECEC"/>
                </a:solidFill>
              </a:rPr>
              <a:t>kỹ</a:t>
            </a:r>
            <a:r>
              <a:rPr lang="vi-VN" sz="2000" b="1" dirty="0">
                <a:solidFill>
                  <a:srgbClr val="ECECEC"/>
                </a:solidFill>
              </a:rPr>
              <a:t> </a:t>
            </a:r>
            <a:r>
              <a:rPr lang="vi-VN" sz="2000" b="1" dirty="0" err="1">
                <a:solidFill>
                  <a:srgbClr val="ECECEC"/>
                </a:solidFill>
              </a:rPr>
              <a:t>thuật</a:t>
            </a:r>
            <a:r>
              <a:rPr lang="vi-VN" sz="2000" b="1" dirty="0">
                <a:solidFill>
                  <a:srgbClr val="ECECEC"/>
                </a:solidFill>
              </a:rPr>
              <a:t> </a:t>
            </a:r>
            <a:r>
              <a:rPr lang="vi-VN" sz="2000" b="1" dirty="0" err="1">
                <a:solidFill>
                  <a:srgbClr val="ECECEC"/>
                </a:solidFill>
              </a:rPr>
              <a:t>đối</a:t>
            </a:r>
            <a:r>
              <a:rPr lang="vi-VN" sz="2000" b="1" dirty="0">
                <a:solidFill>
                  <a:srgbClr val="ECECEC"/>
                </a:solidFill>
              </a:rPr>
              <a:t> </a:t>
            </a:r>
            <a:r>
              <a:rPr lang="vi-VN" sz="2000" b="1" dirty="0" err="1">
                <a:solidFill>
                  <a:srgbClr val="ECECEC"/>
                </a:solidFill>
              </a:rPr>
              <a:t>sánh</a:t>
            </a:r>
            <a:r>
              <a:rPr lang="vi-VN" sz="2000" b="1" dirty="0">
                <a:solidFill>
                  <a:srgbClr val="ECECEC"/>
                </a:solidFill>
              </a:rPr>
              <a:t> (</a:t>
            </a:r>
            <a:r>
              <a:rPr lang="vi-VN" sz="2000" b="1" dirty="0" err="1">
                <a:solidFill>
                  <a:srgbClr val="ECECEC"/>
                </a:solidFill>
              </a:rPr>
              <a:t>Mirroring</a:t>
            </a:r>
            <a:r>
              <a:rPr lang="vi-VN" sz="2000" b="1" dirty="0">
                <a:solidFill>
                  <a:srgbClr val="ECECEC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vi-VN" sz="2000" b="1" dirty="0" err="1">
                <a:solidFill>
                  <a:srgbClr val="ECECEC"/>
                </a:solidFill>
              </a:rPr>
              <a:t>Cải</a:t>
            </a:r>
            <a:r>
              <a:rPr lang="vi-VN" sz="2000" b="1" dirty="0">
                <a:solidFill>
                  <a:srgbClr val="ECECEC"/>
                </a:solidFill>
              </a:rPr>
              <a:t> </a:t>
            </a:r>
            <a:r>
              <a:rPr lang="vi-VN" sz="2000" b="1" dirty="0" err="1">
                <a:solidFill>
                  <a:srgbClr val="ECECEC"/>
                </a:solidFill>
              </a:rPr>
              <a:t>thiện</a:t>
            </a:r>
            <a:r>
              <a:rPr lang="vi-VN" sz="2000" b="1" dirty="0">
                <a:solidFill>
                  <a:srgbClr val="ECECEC"/>
                </a:solidFill>
              </a:rPr>
              <a:t> </a:t>
            </a:r>
            <a:r>
              <a:rPr lang="vi-VN" sz="2000" b="1" dirty="0" err="1">
                <a:solidFill>
                  <a:srgbClr val="ECECEC"/>
                </a:solidFill>
              </a:rPr>
              <a:t>mối</a:t>
            </a:r>
            <a:r>
              <a:rPr lang="vi-VN" sz="2000" b="1" dirty="0">
                <a:solidFill>
                  <a:srgbClr val="ECECEC"/>
                </a:solidFill>
              </a:rPr>
              <a:t> quan </a:t>
            </a:r>
            <a:r>
              <a:rPr lang="vi-VN" sz="2000" b="1" dirty="0" err="1">
                <a:solidFill>
                  <a:srgbClr val="ECECEC"/>
                </a:solidFill>
              </a:rPr>
              <a:t>hệ</a:t>
            </a:r>
            <a:r>
              <a:rPr lang="vi-VN" sz="2000" b="1" dirty="0">
                <a:solidFill>
                  <a:srgbClr val="ECECEC"/>
                </a:solidFill>
              </a:rPr>
              <a:t> </a:t>
            </a:r>
            <a:r>
              <a:rPr lang="vi-VN" sz="2000" b="1" dirty="0" err="1">
                <a:solidFill>
                  <a:srgbClr val="ECECEC"/>
                </a:solidFill>
              </a:rPr>
              <a:t>giữa</a:t>
            </a:r>
            <a:r>
              <a:rPr lang="vi-VN" sz="2000" b="1" dirty="0">
                <a:solidFill>
                  <a:srgbClr val="ECECEC"/>
                </a:solidFill>
              </a:rPr>
              <a:t> </a:t>
            </a:r>
            <a:r>
              <a:rPr lang="vi-VN" sz="2000" b="1" dirty="0" err="1">
                <a:solidFill>
                  <a:srgbClr val="ECECEC"/>
                </a:solidFill>
              </a:rPr>
              <a:t>người</a:t>
            </a:r>
            <a:r>
              <a:rPr lang="vi-VN" sz="2000" b="1" dirty="0">
                <a:solidFill>
                  <a:srgbClr val="ECECEC"/>
                </a:solidFill>
              </a:rPr>
              <a:t> </a:t>
            </a:r>
            <a:r>
              <a:rPr lang="vi-VN" sz="2000" b="1" dirty="0" err="1">
                <a:solidFill>
                  <a:srgbClr val="ECECEC"/>
                </a:solidFill>
              </a:rPr>
              <a:t>dùng</a:t>
            </a:r>
            <a:r>
              <a:rPr lang="vi-VN" sz="2000" b="1" dirty="0">
                <a:solidFill>
                  <a:srgbClr val="ECECEC"/>
                </a:solidFill>
              </a:rPr>
              <a:t> </a:t>
            </a:r>
            <a:r>
              <a:rPr lang="vi-VN" sz="2000" b="1" dirty="0" err="1">
                <a:solidFill>
                  <a:srgbClr val="ECECEC"/>
                </a:solidFill>
              </a:rPr>
              <a:t>và</a:t>
            </a:r>
            <a:r>
              <a:rPr lang="vi-VN" sz="2000" b="1" dirty="0">
                <a:solidFill>
                  <a:srgbClr val="ECECEC"/>
                </a:solidFill>
              </a:rPr>
              <a:t> </a:t>
            </a:r>
            <a:r>
              <a:rPr lang="vi-VN" sz="2000" b="1" dirty="0" err="1">
                <a:solidFill>
                  <a:srgbClr val="ECECEC"/>
                </a:solidFill>
              </a:rPr>
              <a:t>nhà</a:t>
            </a:r>
            <a:r>
              <a:rPr lang="vi-VN" sz="2000" b="1" dirty="0">
                <a:solidFill>
                  <a:srgbClr val="ECECEC"/>
                </a:solidFill>
              </a:rPr>
              <a:t> </a:t>
            </a:r>
            <a:r>
              <a:rPr lang="vi-VN" sz="2000" b="1" dirty="0" err="1">
                <a:solidFill>
                  <a:srgbClr val="ECECEC"/>
                </a:solidFill>
              </a:rPr>
              <a:t>triển</a:t>
            </a:r>
            <a:r>
              <a:rPr lang="vi-VN" sz="2000" b="1" dirty="0">
                <a:solidFill>
                  <a:srgbClr val="ECECEC"/>
                </a:solidFill>
              </a:rPr>
              <a:t> khai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 dirty="0" err="1">
                <a:solidFill>
                  <a:srgbClr val="ECECEC"/>
                </a:solidFill>
              </a:rPr>
              <a:t>dẫn</a:t>
            </a:r>
            <a:r>
              <a:rPr lang="vi-VN" sz="2000" b="1" dirty="0">
                <a:solidFill>
                  <a:srgbClr val="ECECEC"/>
                </a:solidFill>
              </a:rPr>
              <a:t> </a:t>
            </a:r>
            <a:r>
              <a:rPr lang="vi-VN" sz="2000" b="1" dirty="0" err="1">
                <a:solidFill>
                  <a:srgbClr val="ECECEC"/>
                </a:solidFill>
              </a:rPr>
              <a:t>dắt</a:t>
            </a:r>
            <a:r>
              <a:rPr lang="vi-VN" sz="2000" b="1" dirty="0">
                <a:solidFill>
                  <a:srgbClr val="ECECEC"/>
                </a:solidFill>
              </a:rPr>
              <a:t> </a:t>
            </a:r>
            <a:r>
              <a:rPr lang="vi-VN" sz="2000" dirty="0">
                <a:solidFill>
                  <a:srgbClr val="ECECEC"/>
                </a:solidFill>
              </a:rPr>
              <a:t>trong </a:t>
            </a:r>
            <a:r>
              <a:rPr lang="vi-VN" sz="2000" dirty="0" err="1">
                <a:solidFill>
                  <a:srgbClr val="ECECEC"/>
                </a:solidFill>
              </a:rPr>
              <a:t>việc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xác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định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và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kiểm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định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đầu</a:t>
            </a:r>
            <a:r>
              <a:rPr lang="vi-VN" sz="2000" dirty="0">
                <a:solidFill>
                  <a:srgbClr val="ECECEC"/>
                </a:solidFill>
              </a:rPr>
              <a:t> tư </a:t>
            </a:r>
            <a:r>
              <a:rPr lang="vi-VN" sz="2000" dirty="0" err="1">
                <a:solidFill>
                  <a:srgbClr val="ECECEC"/>
                </a:solidFill>
              </a:rPr>
              <a:t>vào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các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hệ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thống</a:t>
            </a:r>
            <a:r>
              <a:rPr lang="vi-VN" sz="2000" dirty="0">
                <a:solidFill>
                  <a:srgbClr val="ECECEC"/>
                </a:solidFill>
              </a:rPr>
              <a:t> vi </a:t>
            </a:r>
            <a:r>
              <a:rPr lang="vi-VN" sz="2000" dirty="0" err="1">
                <a:solidFill>
                  <a:srgbClr val="ECECEC"/>
                </a:solidFill>
              </a:rPr>
              <a:t>tính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mới</a:t>
            </a:r>
            <a:r>
              <a:rPr lang="vi-VN" sz="2000" dirty="0">
                <a:solidFill>
                  <a:srgbClr val="ECECEC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 err="1">
                <a:solidFill>
                  <a:srgbClr val="ECECEC"/>
                </a:solidFill>
              </a:rPr>
              <a:t>Các</a:t>
            </a:r>
            <a:r>
              <a:rPr lang="vi-VN" sz="2000" dirty="0">
                <a:solidFill>
                  <a:srgbClr val="ECECEC"/>
                </a:solidFill>
              </a:rPr>
              <a:t> CIO (</a:t>
            </a:r>
            <a:r>
              <a:rPr lang="vi-VN" sz="2000" dirty="0" err="1">
                <a:solidFill>
                  <a:srgbClr val="ECECEC"/>
                </a:solidFill>
              </a:rPr>
              <a:t>Chief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Info</a:t>
            </a:r>
            <a:r>
              <a:rPr lang="vi-VN" sz="2000" dirty="0">
                <a:solidFill>
                  <a:srgbClr val="ECECEC"/>
                </a:solidFill>
              </a:rPr>
              <a:t>. </a:t>
            </a:r>
            <a:r>
              <a:rPr lang="vi-VN" sz="2000" dirty="0" err="1">
                <a:solidFill>
                  <a:srgbClr val="ECECEC"/>
                </a:solidFill>
              </a:rPr>
              <a:t>Officer</a:t>
            </a:r>
            <a:r>
              <a:rPr lang="vi-VN" sz="2000" dirty="0">
                <a:solidFill>
                  <a:srgbClr val="ECECEC"/>
                </a:solidFill>
              </a:rPr>
              <a:t>) </a:t>
            </a:r>
            <a:r>
              <a:rPr lang="vi-VN" sz="2000" b="1" dirty="0" err="1">
                <a:solidFill>
                  <a:srgbClr val="ECECEC"/>
                </a:solidFill>
              </a:rPr>
              <a:t>thúc</a:t>
            </a:r>
            <a:r>
              <a:rPr lang="vi-VN" sz="2000" b="1" dirty="0">
                <a:solidFill>
                  <a:srgbClr val="ECECEC"/>
                </a:solidFill>
              </a:rPr>
              <a:t> </a:t>
            </a:r>
            <a:r>
              <a:rPr lang="vi-VN" sz="2000" b="1" dirty="0" err="1">
                <a:solidFill>
                  <a:srgbClr val="ECECEC"/>
                </a:solidFill>
              </a:rPr>
              <a:t>đẩy</a:t>
            </a:r>
            <a:r>
              <a:rPr lang="vi-VN" sz="2000" b="1" dirty="0">
                <a:solidFill>
                  <a:srgbClr val="ECECEC"/>
                </a:solidFill>
              </a:rPr>
              <a:t> </a:t>
            </a:r>
            <a:r>
              <a:rPr lang="vi-VN" sz="2000" dirty="0">
                <a:solidFill>
                  <a:srgbClr val="ECECEC"/>
                </a:solidFill>
              </a:rPr>
              <a:t>nhân viên </a:t>
            </a:r>
            <a:r>
              <a:rPr lang="vi-VN" sz="2000" dirty="0" err="1">
                <a:solidFill>
                  <a:srgbClr val="ECECEC"/>
                </a:solidFill>
              </a:rPr>
              <a:t>nhận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thức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rằng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các</a:t>
            </a:r>
            <a:r>
              <a:rPr lang="vi-VN" sz="2000" dirty="0">
                <a:solidFill>
                  <a:srgbClr val="ECECEC"/>
                </a:solidFill>
              </a:rPr>
              <a:t> nhu </a:t>
            </a:r>
            <a:r>
              <a:rPr lang="vi-VN" sz="2000" dirty="0" err="1">
                <a:solidFill>
                  <a:srgbClr val="ECECEC"/>
                </a:solidFill>
              </a:rPr>
              <a:t>cầu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nghiệp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vụ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kéo</a:t>
            </a:r>
            <a:r>
              <a:rPr lang="vi-VN" sz="2000" dirty="0">
                <a:solidFill>
                  <a:srgbClr val="ECECEC"/>
                </a:solidFill>
              </a:rPr>
              <a:t> theo </a:t>
            </a:r>
            <a:r>
              <a:rPr lang="vi-VN" sz="2000" dirty="0" err="1">
                <a:solidFill>
                  <a:srgbClr val="ECECEC"/>
                </a:solidFill>
              </a:rPr>
              <a:t>tất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cả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các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quyết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định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về</a:t>
            </a:r>
            <a:r>
              <a:rPr lang="vi-VN" sz="2000" dirty="0">
                <a:solidFill>
                  <a:srgbClr val="ECECEC"/>
                </a:solidFill>
              </a:rPr>
              <a:t> công </a:t>
            </a:r>
            <a:r>
              <a:rPr lang="vi-VN" sz="2000" dirty="0" err="1">
                <a:solidFill>
                  <a:srgbClr val="ECECEC"/>
                </a:solidFill>
              </a:rPr>
              <a:t>nghệ</a:t>
            </a:r>
            <a:endParaRPr lang="vi-VN" sz="2000" dirty="0">
              <a:solidFill>
                <a:srgbClr val="ECECEC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solidFill>
                  <a:srgbClr val="ECECEC"/>
                </a:solidFill>
              </a:rPr>
              <a:t>Một </a:t>
            </a:r>
            <a:r>
              <a:rPr lang="vi-VN" sz="2000" dirty="0" err="1">
                <a:solidFill>
                  <a:srgbClr val="ECECEC"/>
                </a:solidFill>
              </a:rPr>
              <a:t>số</a:t>
            </a:r>
            <a:r>
              <a:rPr lang="vi-VN" sz="2000" dirty="0">
                <a:solidFill>
                  <a:srgbClr val="ECECEC"/>
                </a:solidFill>
              </a:rPr>
              <a:t> công ty </a:t>
            </a:r>
            <a:r>
              <a:rPr lang="vi-VN" sz="2000" dirty="0" err="1">
                <a:solidFill>
                  <a:srgbClr val="ECECEC"/>
                </a:solidFill>
              </a:rPr>
              <a:t>đã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b="1" dirty="0" err="1">
                <a:solidFill>
                  <a:srgbClr val="ECECEC"/>
                </a:solidFill>
              </a:rPr>
              <a:t>thiết</a:t>
            </a:r>
            <a:r>
              <a:rPr lang="vi-VN" sz="2000" b="1" dirty="0">
                <a:solidFill>
                  <a:srgbClr val="ECECEC"/>
                </a:solidFill>
              </a:rPr>
              <a:t> </a:t>
            </a:r>
            <a:r>
              <a:rPr lang="vi-VN" sz="2000" b="1" dirty="0" err="1">
                <a:solidFill>
                  <a:srgbClr val="ECECEC"/>
                </a:solidFill>
              </a:rPr>
              <a:t>kế</a:t>
            </a:r>
            <a:r>
              <a:rPr lang="vi-VN" sz="2000" b="1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lại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bộ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phận</a:t>
            </a:r>
            <a:r>
              <a:rPr lang="vi-VN" sz="2000" dirty="0">
                <a:solidFill>
                  <a:srgbClr val="ECECEC"/>
                </a:solidFill>
              </a:rPr>
              <a:t> CNTT </a:t>
            </a:r>
            <a:r>
              <a:rPr lang="vi-VN" sz="2000" dirty="0" err="1">
                <a:solidFill>
                  <a:srgbClr val="ECECEC"/>
                </a:solidFill>
              </a:rPr>
              <a:t>giống</a:t>
            </a:r>
            <a:r>
              <a:rPr lang="vi-VN" sz="2000" dirty="0">
                <a:solidFill>
                  <a:srgbClr val="ECECEC"/>
                </a:solidFill>
              </a:rPr>
              <a:t> như </a:t>
            </a:r>
            <a:r>
              <a:rPr lang="vi-VN" sz="2000" dirty="0" err="1">
                <a:solidFill>
                  <a:srgbClr val="ECECEC"/>
                </a:solidFill>
              </a:rPr>
              <a:t>các</a:t>
            </a:r>
            <a:r>
              <a:rPr lang="vi-VN" sz="2000" dirty="0">
                <a:solidFill>
                  <a:srgbClr val="ECECEC"/>
                </a:solidFill>
              </a:rPr>
              <a:t> công ty tư </a:t>
            </a:r>
            <a:r>
              <a:rPr lang="vi-VN" sz="2000" dirty="0" err="1">
                <a:solidFill>
                  <a:srgbClr val="ECECEC"/>
                </a:solidFill>
              </a:rPr>
              <a:t>vấn</a:t>
            </a:r>
            <a:r>
              <a:rPr lang="vi-VN" sz="2000" dirty="0">
                <a:solidFill>
                  <a:srgbClr val="ECECEC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6302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Đồ họa 1" descr="Mạng">
            <a:extLst>
              <a:ext uri="{FF2B5EF4-FFF2-40B4-BE49-F238E27FC236}">
                <a16:creationId xmlns:a16="http://schemas.microsoft.com/office/drawing/2014/main" id="{E2A4455D-4344-4F2F-B534-FEB842D1B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52431" y="582092"/>
            <a:ext cx="6302285" cy="6302285"/>
          </a:xfrm>
          <a:prstGeom prst="rect">
            <a:avLst/>
          </a:prstGeom>
        </p:spPr>
      </p:pic>
      <p:sp>
        <p:nvSpPr>
          <p:cNvPr id="9" name="Hình Bầu dục 8">
            <a:extLst>
              <a:ext uri="{FF2B5EF4-FFF2-40B4-BE49-F238E27FC236}">
                <a16:creationId xmlns:a16="http://schemas.microsoft.com/office/drawing/2014/main" id="{F6A5B7AA-3D57-4083-B70D-783CE33D8CE0}"/>
              </a:ext>
            </a:extLst>
          </p:cNvPr>
          <p:cNvSpPr/>
          <p:nvPr/>
        </p:nvSpPr>
        <p:spPr>
          <a:xfrm>
            <a:off x="5173472" y="1301228"/>
            <a:ext cx="1256161" cy="1256161"/>
          </a:xfrm>
          <a:prstGeom prst="ellipse">
            <a:avLst/>
          </a:prstGeom>
          <a:noFill/>
          <a:ln w="57150">
            <a:solidFill>
              <a:srgbClr val="E6B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Hình Bầu dục 9">
            <a:extLst>
              <a:ext uri="{FF2B5EF4-FFF2-40B4-BE49-F238E27FC236}">
                <a16:creationId xmlns:a16="http://schemas.microsoft.com/office/drawing/2014/main" id="{07D6DC0C-D3C5-4A4D-979B-6907057FFDD6}"/>
              </a:ext>
            </a:extLst>
          </p:cNvPr>
          <p:cNvSpPr/>
          <p:nvPr/>
        </p:nvSpPr>
        <p:spPr>
          <a:xfrm>
            <a:off x="7112804" y="2605124"/>
            <a:ext cx="1256161" cy="1256161"/>
          </a:xfrm>
          <a:prstGeom prst="ellipse">
            <a:avLst/>
          </a:prstGeom>
          <a:noFill/>
          <a:ln w="57150">
            <a:solidFill>
              <a:srgbClr val="2DA7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Hình Bầu dục 10">
            <a:extLst>
              <a:ext uri="{FF2B5EF4-FFF2-40B4-BE49-F238E27FC236}">
                <a16:creationId xmlns:a16="http://schemas.microsoft.com/office/drawing/2014/main" id="{80E46F01-36E9-4D98-8C9F-7B5C3DA4F890}"/>
              </a:ext>
            </a:extLst>
          </p:cNvPr>
          <p:cNvSpPr/>
          <p:nvPr/>
        </p:nvSpPr>
        <p:spPr>
          <a:xfrm>
            <a:off x="6657706" y="4895240"/>
            <a:ext cx="1256161" cy="1256161"/>
          </a:xfrm>
          <a:prstGeom prst="ellipse">
            <a:avLst/>
          </a:prstGeom>
          <a:noFill/>
          <a:ln w="57150">
            <a:solidFill>
              <a:srgbClr val="E06F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Hình Bầu dục 13">
            <a:extLst>
              <a:ext uri="{FF2B5EF4-FFF2-40B4-BE49-F238E27FC236}">
                <a16:creationId xmlns:a16="http://schemas.microsoft.com/office/drawing/2014/main" id="{961EE048-73C0-40C6-8FFF-D0246C975AA2}"/>
              </a:ext>
            </a:extLst>
          </p:cNvPr>
          <p:cNvSpPr/>
          <p:nvPr/>
        </p:nvSpPr>
        <p:spPr>
          <a:xfrm>
            <a:off x="3680064" y="4887359"/>
            <a:ext cx="1256161" cy="1256161"/>
          </a:xfrm>
          <a:prstGeom prst="ellipse">
            <a:avLst/>
          </a:prstGeom>
          <a:noFill/>
          <a:ln w="57150">
            <a:solidFill>
              <a:srgbClr val="348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Hình Bầu dục 14">
            <a:extLst>
              <a:ext uri="{FF2B5EF4-FFF2-40B4-BE49-F238E27FC236}">
                <a16:creationId xmlns:a16="http://schemas.microsoft.com/office/drawing/2014/main" id="{FF47426B-5755-4AFA-8397-D826E1DE6839}"/>
              </a:ext>
            </a:extLst>
          </p:cNvPr>
          <p:cNvSpPr/>
          <p:nvPr/>
        </p:nvSpPr>
        <p:spPr>
          <a:xfrm>
            <a:off x="3230702" y="2601446"/>
            <a:ext cx="1256161" cy="1256161"/>
          </a:xfrm>
          <a:prstGeom prst="ellipse">
            <a:avLst/>
          </a:prstGeom>
          <a:noFill/>
          <a:ln w="57150">
            <a:solidFill>
              <a:srgbClr val="E771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38" name="Nhóm 37">
            <a:extLst>
              <a:ext uri="{FF2B5EF4-FFF2-40B4-BE49-F238E27FC236}">
                <a16:creationId xmlns:a16="http://schemas.microsoft.com/office/drawing/2014/main" id="{CD9B6CE6-F19D-4914-832D-7B85752102DF}"/>
              </a:ext>
            </a:extLst>
          </p:cNvPr>
          <p:cNvGrpSpPr/>
          <p:nvPr/>
        </p:nvGrpSpPr>
        <p:grpSpPr>
          <a:xfrm>
            <a:off x="538097" y="4897025"/>
            <a:ext cx="3141967" cy="1246495"/>
            <a:chOff x="1365043" y="4895881"/>
            <a:chExt cx="3141967" cy="1246495"/>
          </a:xfrm>
        </p:grpSpPr>
        <p:sp>
          <p:nvSpPr>
            <p:cNvPr id="21" name="Hình chữ nhật: Góc Tròn 20">
              <a:extLst>
                <a:ext uri="{FF2B5EF4-FFF2-40B4-BE49-F238E27FC236}">
                  <a16:creationId xmlns:a16="http://schemas.microsoft.com/office/drawing/2014/main" id="{E59FFF24-56AB-48CB-873B-DA6C2BEBC980}"/>
                </a:ext>
              </a:extLst>
            </p:cNvPr>
            <p:cNvSpPr/>
            <p:nvPr/>
          </p:nvSpPr>
          <p:spPr>
            <a:xfrm>
              <a:off x="1820018" y="5184928"/>
              <a:ext cx="2686992" cy="687823"/>
            </a:xfrm>
            <a:prstGeom prst="roundRect">
              <a:avLst/>
            </a:prstGeom>
            <a:solidFill>
              <a:srgbClr val="3485BB"/>
            </a:solidFill>
            <a:ln w="28575">
              <a:solidFill>
                <a:srgbClr val="348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vi-VN" b="1" dirty="0">
                  <a:solidFill>
                    <a:srgbClr val="3485BB"/>
                  </a:solidFill>
                  <a:highlight>
                    <a:srgbClr val="ECECEC"/>
                  </a:highlight>
                </a:rPr>
                <a:t>PHƯƠNG PHÁP</a:t>
              </a:r>
            </a:p>
            <a:p>
              <a:r>
                <a:rPr lang="vi-VN" sz="1800" b="1" dirty="0">
                  <a:solidFill>
                    <a:schemeClr val="bg1"/>
                  </a:solidFill>
                </a:rPr>
                <a:t>CẢI THIỆN HIỆU QUẢ</a:t>
              </a:r>
            </a:p>
          </p:txBody>
        </p:sp>
        <p:sp>
          <p:nvSpPr>
            <p:cNvPr id="26" name="Hộp Văn bản 25">
              <a:extLst>
                <a:ext uri="{FF2B5EF4-FFF2-40B4-BE49-F238E27FC236}">
                  <a16:creationId xmlns:a16="http://schemas.microsoft.com/office/drawing/2014/main" id="{8FD8A3CF-03C7-4106-B970-EBC2D6B060F3}"/>
                </a:ext>
              </a:extLst>
            </p:cNvPr>
            <p:cNvSpPr txBox="1"/>
            <p:nvPr/>
          </p:nvSpPr>
          <p:spPr>
            <a:xfrm>
              <a:off x="1365043" y="4895881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solidFill>
                    <a:srgbClr val="3485BB"/>
                  </a:solidFill>
                </a:rPr>
                <a:t>4</a:t>
              </a:r>
            </a:p>
          </p:txBody>
        </p:sp>
      </p:grpSp>
      <p:grpSp>
        <p:nvGrpSpPr>
          <p:cNvPr id="39" name="Nhóm 38">
            <a:extLst>
              <a:ext uri="{FF2B5EF4-FFF2-40B4-BE49-F238E27FC236}">
                <a16:creationId xmlns:a16="http://schemas.microsoft.com/office/drawing/2014/main" id="{F951F76E-4189-4972-9B02-F9BD827CB401}"/>
              </a:ext>
            </a:extLst>
          </p:cNvPr>
          <p:cNvGrpSpPr/>
          <p:nvPr/>
        </p:nvGrpSpPr>
        <p:grpSpPr>
          <a:xfrm>
            <a:off x="806161" y="2560556"/>
            <a:ext cx="2433333" cy="1246495"/>
            <a:chOff x="1173178" y="2565384"/>
            <a:chExt cx="2433333" cy="1246495"/>
          </a:xfrm>
        </p:grpSpPr>
        <p:sp>
          <p:nvSpPr>
            <p:cNvPr id="22" name="Hình chữ nhật: Góc Tròn 21">
              <a:extLst>
                <a:ext uri="{FF2B5EF4-FFF2-40B4-BE49-F238E27FC236}">
                  <a16:creationId xmlns:a16="http://schemas.microsoft.com/office/drawing/2014/main" id="{11BBFF58-CE33-49B5-89F2-D6676C76D843}"/>
                </a:ext>
              </a:extLst>
            </p:cNvPr>
            <p:cNvSpPr/>
            <p:nvPr/>
          </p:nvSpPr>
          <p:spPr>
            <a:xfrm>
              <a:off x="1616551" y="2862288"/>
              <a:ext cx="1989960" cy="687823"/>
            </a:xfrm>
            <a:prstGeom prst="roundRect">
              <a:avLst/>
            </a:prstGeom>
            <a:solidFill>
              <a:srgbClr val="E7715C"/>
            </a:solidFill>
            <a:ln w="28575">
              <a:solidFill>
                <a:srgbClr val="E771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vi-VN" b="1" dirty="0">
                  <a:solidFill>
                    <a:srgbClr val="E7715C"/>
                  </a:solidFill>
                  <a:highlight>
                    <a:srgbClr val="ECECEC"/>
                  </a:highlight>
                </a:rPr>
                <a:t>QUY TRÌNH</a:t>
              </a:r>
            </a:p>
            <a:p>
              <a:r>
                <a:rPr lang="vi-VN" sz="1800" b="1" dirty="0">
                  <a:solidFill>
                    <a:schemeClr val="bg1"/>
                  </a:solidFill>
                </a:rPr>
                <a:t>QL NGUỒN NL</a:t>
              </a:r>
            </a:p>
          </p:txBody>
        </p:sp>
        <p:sp>
          <p:nvSpPr>
            <p:cNvPr id="27" name="Hộp Văn bản 26">
              <a:extLst>
                <a:ext uri="{FF2B5EF4-FFF2-40B4-BE49-F238E27FC236}">
                  <a16:creationId xmlns:a16="http://schemas.microsoft.com/office/drawing/2014/main" id="{1A46098A-821C-42BF-B186-4CFBC72A4D09}"/>
                </a:ext>
              </a:extLst>
            </p:cNvPr>
            <p:cNvSpPr txBox="1"/>
            <p:nvPr/>
          </p:nvSpPr>
          <p:spPr>
            <a:xfrm>
              <a:off x="1173178" y="2565384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solidFill>
                    <a:srgbClr val="E7715C"/>
                  </a:solidFill>
                </a:rPr>
                <a:t>5</a:t>
              </a:r>
            </a:p>
          </p:txBody>
        </p:sp>
      </p:grpSp>
      <p:grpSp>
        <p:nvGrpSpPr>
          <p:cNvPr id="3" name="Nhóm 2">
            <a:extLst>
              <a:ext uri="{FF2B5EF4-FFF2-40B4-BE49-F238E27FC236}">
                <a16:creationId xmlns:a16="http://schemas.microsoft.com/office/drawing/2014/main" id="{719E22FE-0B73-43EE-A85A-AA96629CEB7A}"/>
              </a:ext>
            </a:extLst>
          </p:cNvPr>
          <p:cNvGrpSpPr/>
          <p:nvPr/>
        </p:nvGrpSpPr>
        <p:grpSpPr>
          <a:xfrm>
            <a:off x="4085844" y="312666"/>
            <a:ext cx="3828023" cy="1280498"/>
            <a:chOff x="4085844" y="312666"/>
            <a:chExt cx="3828023" cy="1280498"/>
          </a:xfrm>
        </p:grpSpPr>
        <p:grpSp>
          <p:nvGrpSpPr>
            <p:cNvPr id="33" name="Nhóm 32">
              <a:extLst>
                <a:ext uri="{FF2B5EF4-FFF2-40B4-BE49-F238E27FC236}">
                  <a16:creationId xmlns:a16="http://schemas.microsoft.com/office/drawing/2014/main" id="{F2727B54-E14C-4002-A048-D6188A69B1DA}"/>
                </a:ext>
              </a:extLst>
            </p:cNvPr>
            <p:cNvGrpSpPr/>
            <p:nvPr/>
          </p:nvGrpSpPr>
          <p:grpSpPr>
            <a:xfrm>
              <a:off x="4123802" y="346669"/>
              <a:ext cx="3790065" cy="1246495"/>
              <a:chOff x="3892750" y="313845"/>
              <a:chExt cx="3790065" cy="1246495"/>
            </a:xfrm>
          </p:grpSpPr>
          <p:sp>
            <p:nvSpPr>
              <p:cNvPr id="17" name="Hình chữ nhật: Góc Tròn 16">
                <a:extLst>
                  <a:ext uri="{FF2B5EF4-FFF2-40B4-BE49-F238E27FC236}">
                    <a16:creationId xmlns:a16="http://schemas.microsoft.com/office/drawing/2014/main" id="{806FCAE2-47A9-4B5B-8263-996AFC5756FE}"/>
                  </a:ext>
                </a:extLst>
              </p:cNvPr>
              <p:cNvSpPr/>
              <p:nvPr/>
            </p:nvSpPr>
            <p:spPr>
              <a:xfrm>
                <a:off x="4373517" y="588201"/>
                <a:ext cx="3309298" cy="687823"/>
              </a:xfrm>
              <a:prstGeom prst="roundRect">
                <a:avLst/>
              </a:prstGeom>
              <a:solidFill>
                <a:srgbClr val="E6B02A"/>
              </a:solidFill>
              <a:ln w="28575">
                <a:solidFill>
                  <a:srgbClr val="E6B0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vi-VN" b="1" dirty="0">
                    <a:solidFill>
                      <a:srgbClr val="FFC000"/>
                    </a:solidFill>
                    <a:highlight>
                      <a:srgbClr val="ECECEC"/>
                    </a:highlight>
                  </a:rPr>
                  <a:t>VÌ SAO</a:t>
                </a:r>
              </a:p>
              <a:p>
                <a:r>
                  <a:rPr lang="vi-VN" sz="1800" b="1" dirty="0">
                    <a:solidFill>
                      <a:schemeClr val="bg1"/>
                    </a:solidFill>
                  </a:rPr>
                  <a:t>PHẢI QUẢN LÍ NGUỒN NL</a:t>
                </a:r>
              </a:p>
            </p:txBody>
          </p:sp>
          <p:sp>
            <p:nvSpPr>
              <p:cNvPr id="23" name="Hộp Văn bản 22">
                <a:extLst>
                  <a:ext uri="{FF2B5EF4-FFF2-40B4-BE49-F238E27FC236}">
                    <a16:creationId xmlns:a16="http://schemas.microsoft.com/office/drawing/2014/main" id="{4A64D980-FD69-49C8-A1AD-FA17DEFE9AE8}"/>
                  </a:ext>
                </a:extLst>
              </p:cNvPr>
              <p:cNvSpPr txBox="1"/>
              <p:nvPr/>
            </p:nvSpPr>
            <p:spPr>
              <a:xfrm>
                <a:off x="3892750" y="313845"/>
                <a:ext cx="490293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sz="7500" b="1" dirty="0">
                    <a:solidFill>
                      <a:srgbClr val="E6B02A"/>
                    </a:solidFill>
                  </a:rPr>
                  <a:t>1</a:t>
                </a:r>
              </a:p>
            </p:txBody>
          </p:sp>
        </p:grpSp>
        <p:sp>
          <p:nvSpPr>
            <p:cNvPr id="28" name="Hộp Văn bản 27">
              <a:extLst>
                <a:ext uri="{FF2B5EF4-FFF2-40B4-BE49-F238E27FC236}">
                  <a16:creationId xmlns:a16="http://schemas.microsoft.com/office/drawing/2014/main" id="{EE1B4D2C-5591-4648-A68E-F3F41A3393BB}"/>
                </a:ext>
              </a:extLst>
            </p:cNvPr>
            <p:cNvSpPr txBox="1"/>
            <p:nvPr/>
          </p:nvSpPr>
          <p:spPr>
            <a:xfrm>
              <a:off x="4085844" y="312666"/>
              <a:ext cx="582601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ln>
                    <a:solidFill>
                      <a:schemeClr val="bg1"/>
                    </a:solidFill>
                  </a:ln>
                  <a:noFill/>
                </a:rPr>
                <a:t>1</a:t>
              </a:r>
            </a:p>
          </p:txBody>
        </p:sp>
      </p:grpSp>
      <p:grpSp>
        <p:nvGrpSpPr>
          <p:cNvPr id="5" name="Nhóm 4">
            <a:extLst>
              <a:ext uri="{FF2B5EF4-FFF2-40B4-BE49-F238E27FC236}">
                <a16:creationId xmlns:a16="http://schemas.microsoft.com/office/drawing/2014/main" id="{F8065152-3A5A-4E20-9905-66DEB9A56ED2}"/>
              </a:ext>
            </a:extLst>
          </p:cNvPr>
          <p:cNvGrpSpPr/>
          <p:nvPr/>
        </p:nvGrpSpPr>
        <p:grpSpPr>
          <a:xfrm>
            <a:off x="8346377" y="2586932"/>
            <a:ext cx="1929498" cy="1276639"/>
            <a:chOff x="8346377" y="2586932"/>
            <a:chExt cx="1929498" cy="1276639"/>
          </a:xfrm>
        </p:grpSpPr>
        <p:grpSp>
          <p:nvGrpSpPr>
            <p:cNvPr id="35" name="Nhóm 34">
              <a:extLst>
                <a:ext uri="{FF2B5EF4-FFF2-40B4-BE49-F238E27FC236}">
                  <a16:creationId xmlns:a16="http://schemas.microsoft.com/office/drawing/2014/main" id="{C48C59E1-AA40-4471-8018-946A1FB259D4}"/>
                </a:ext>
              </a:extLst>
            </p:cNvPr>
            <p:cNvGrpSpPr/>
            <p:nvPr/>
          </p:nvGrpSpPr>
          <p:grpSpPr>
            <a:xfrm>
              <a:off x="8346377" y="2617076"/>
              <a:ext cx="1929498" cy="1246495"/>
              <a:chOff x="7556147" y="2555337"/>
              <a:chExt cx="1929498" cy="1246495"/>
            </a:xfrm>
          </p:grpSpPr>
          <p:sp>
            <p:nvSpPr>
              <p:cNvPr id="19" name="Hình chữ nhật: Góc Tròn 18">
                <a:extLst>
                  <a:ext uri="{FF2B5EF4-FFF2-40B4-BE49-F238E27FC236}">
                    <a16:creationId xmlns:a16="http://schemas.microsoft.com/office/drawing/2014/main" id="{81F2EA7F-40F6-446E-8FF4-6DDFC36D5F33}"/>
                  </a:ext>
                </a:extLst>
              </p:cNvPr>
              <p:cNvSpPr/>
              <p:nvPr/>
            </p:nvSpPr>
            <p:spPr>
              <a:xfrm>
                <a:off x="7556147" y="2859238"/>
                <a:ext cx="1929498" cy="687823"/>
              </a:xfrm>
              <a:prstGeom prst="roundRect">
                <a:avLst/>
              </a:prstGeom>
              <a:solidFill>
                <a:srgbClr val="2DA78B"/>
              </a:solidFill>
              <a:ln w="28575">
                <a:solidFill>
                  <a:srgbClr val="2DA7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vi-VN" sz="1800" b="1" dirty="0">
                    <a:solidFill>
                      <a:srgbClr val="2DA78B"/>
                    </a:solidFill>
                    <a:highlight>
                      <a:srgbClr val="ECECEC"/>
                    </a:highlight>
                  </a:rPr>
                  <a:t>YẾU TỐ</a:t>
                </a:r>
              </a:p>
              <a:p>
                <a:r>
                  <a:rPr lang="vi-VN" sz="1800" b="1" dirty="0">
                    <a:solidFill>
                      <a:schemeClr val="bg1"/>
                    </a:solidFill>
                  </a:rPr>
                  <a:t>ẢNH HƯỞNG</a:t>
                </a:r>
                <a:endParaRPr lang="vi-VN" sz="1800" b="1" dirty="0">
                  <a:solidFill>
                    <a:srgbClr val="2DA78B"/>
                  </a:solidFill>
                  <a:highlight>
                    <a:srgbClr val="ECECEC"/>
                  </a:highlight>
                </a:endParaRPr>
              </a:p>
            </p:txBody>
          </p:sp>
          <p:sp>
            <p:nvSpPr>
              <p:cNvPr id="24" name="Hộp Văn bản 23">
                <a:extLst>
                  <a:ext uri="{FF2B5EF4-FFF2-40B4-BE49-F238E27FC236}">
                    <a16:creationId xmlns:a16="http://schemas.microsoft.com/office/drawing/2014/main" id="{0B697BA2-7645-4A72-BFEA-4BA5083DB7EE}"/>
                  </a:ext>
                </a:extLst>
              </p:cNvPr>
              <p:cNvSpPr txBox="1"/>
              <p:nvPr/>
            </p:nvSpPr>
            <p:spPr>
              <a:xfrm>
                <a:off x="9369589" y="2555337"/>
                <a:ext cx="45719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sz="7500" b="1" dirty="0">
                    <a:solidFill>
                      <a:srgbClr val="2DA78B"/>
                    </a:solidFill>
                  </a:rPr>
                  <a:t>2</a:t>
                </a:r>
              </a:p>
            </p:txBody>
          </p:sp>
        </p:grpSp>
        <p:sp>
          <p:nvSpPr>
            <p:cNvPr id="29" name="Hộp Văn bản 28">
              <a:extLst>
                <a:ext uri="{FF2B5EF4-FFF2-40B4-BE49-F238E27FC236}">
                  <a16:creationId xmlns:a16="http://schemas.microsoft.com/office/drawing/2014/main" id="{D63E06BD-DF37-4527-9202-AEB413693402}"/>
                </a:ext>
              </a:extLst>
            </p:cNvPr>
            <p:cNvSpPr txBox="1"/>
            <p:nvPr/>
          </p:nvSpPr>
          <p:spPr>
            <a:xfrm>
              <a:off x="10114100" y="2586932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ln>
                    <a:solidFill>
                      <a:schemeClr val="bg1"/>
                    </a:solidFill>
                  </a:ln>
                  <a:noFill/>
                </a:rPr>
                <a:t>2</a:t>
              </a:r>
            </a:p>
          </p:txBody>
        </p:sp>
      </p:grpSp>
      <p:grpSp>
        <p:nvGrpSpPr>
          <p:cNvPr id="6" name="Nhóm 5">
            <a:extLst>
              <a:ext uri="{FF2B5EF4-FFF2-40B4-BE49-F238E27FC236}">
                <a16:creationId xmlns:a16="http://schemas.microsoft.com/office/drawing/2014/main" id="{566B4EF0-8777-41D0-BB3D-F175750E8608}"/>
              </a:ext>
            </a:extLst>
          </p:cNvPr>
          <p:cNvGrpSpPr/>
          <p:nvPr/>
        </p:nvGrpSpPr>
        <p:grpSpPr>
          <a:xfrm>
            <a:off x="7913867" y="4910152"/>
            <a:ext cx="1578654" cy="1277254"/>
            <a:chOff x="7913867" y="4910152"/>
            <a:chExt cx="1578654" cy="1277254"/>
          </a:xfrm>
        </p:grpSpPr>
        <p:grpSp>
          <p:nvGrpSpPr>
            <p:cNvPr id="36" name="Nhóm 35">
              <a:extLst>
                <a:ext uri="{FF2B5EF4-FFF2-40B4-BE49-F238E27FC236}">
                  <a16:creationId xmlns:a16="http://schemas.microsoft.com/office/drawing/2014/main" id="{DE03609D-3680-4A67-98D0-A4082AD2BFF1}"/>
                </a:ext>
              </a:extLst>
            </p:cNvPr>
            <p:cNvGrpSpPr/>
            <p:nvPr/>
          </p:nvGrpSpPr>
          <p:grpSpPr>
            <a:xfrm>
              <a:off x="7913867" y="4940911"/>
              <a:ext cx="1578654" cy="1246495"/>
              <a:chOff x="8715293" y="4858296"/>
              <a:chExt cx="1578654" cy="1246495"/>
            </a:xfrm>
          </p:grpSpPr>
          <p:sp>
            <p:nvSpPr>
              <p:cNvPr id="20" name="Hình chữ nhật: Góc Tròn 19">
                <a:extLst>
                  <a:ext uri="{FF2B5EF4-FFF2-40B4-BE49-F238E27FC236}">
                    <a16:creationId xmlns:a16="http://schemas.microsoft.com/office/drawing/2014/main" id="{FD22A92B-DCBF-485F-95F8-3CD00D0633CD}"/>
                  </a:ext>
                </a:extLst>
              </p:cNvPr>
              <p:cNvSpPr/>
              <p:nvPr/>
            </p:nvSpPr>
            <p:spPr>
              <a:xfrm>
                <a:off x="8715293" y="5137633"/>
                <a:ext cx="1578654" cy="687823"/>
              </a:xfrm>
              <a:prstGeom prst="roundRect">
                <a:avLst/>
              </a:prstGeom>
              <a:solidFill>
                <a:srgbClr val="E06F26"/>
              </a:solidFill>
              <a:ln w="28575">
                <a:solidFill>
                  <a:srgbClr val="E06F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vi-VN" b="1" dirty="0">
                    <a:solidFill>
                      <a:srgbClr val="E06F26"/>
                    </a:solidFill>
                    <a:highlight>
                      <a:srgbClr val="ECECEC"/>
                    </a:highlight>
                  </a:rPr>
                  <a:t>CƠ SỞ</a:t>
                </a:r>
              </a:p>
              <a:p>
                <a:r>
                  <a:rPr lang="vi-VN" sz="1800" b="1" dirty="0">
                    <a:solidFill>
                      <a:schemeClr val="bg1"/>
                    </a:solidFill>
                  </a:rPr>
                  <a:t>LÝ THUYẾT</a:t>
                </a:r>
              </a:p>
            </p:txBody>
          </p:sp>
          <p:sp>
            <p:nvSpPr>
              <p:cNvPr id="25" name="Hộp Văn bản 24">
                <a:extLst>
                  <a:ext uri="{FF2B5EF4-FFF2-40B4-BE49-F238E27FC236}">
                    <a16:creationId xmlns:a16="http://schemas.microsoft.com/office/drawing/2014/main" id="{0B7E66AE-3D3F-4F8F-AFCC-DE591D69A25C}"/>
                  </a:ext>
                </a:extLst>
              </p:cNvPr>
              <p:cNvSpPr txBox="1"/>
              <p:nvPr/>
            </p:nvSpPr>
            <p:spPr>
              <a:xfrm>
                <a:off x="10177890" y="4858296"/>
                <a:ext cx="45719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sz="7500" b="1" dirty="0">
                    <a:solidFill>
                      <a:srgbClr val="E06F26"/>
                    </a:solidFill>
                  </a:rPr>
                  <a:t>3</a:t>
                </a:r>
              </a:p>
            </p:txBody>
          </p:sp>
        </p:grpSp>
        <p:sp>
          <p:nvSpPr>
            <p:cNvPr id="30" name="Hộp Văn bản 29">
              <a:extLst>
                <a:ext uri="{FF2B5EF4-FFF2-40B4-BE49-F238E27FC236}">
                  <a16:creationId xmlns:a16="http://schemas.microsoft.com/office/drawing/2014/main" id="{0C1E77EA-B6CE-4E94-B909-FB2BE784BA0F}"/>
                </a:ext>
              </a:extLst>
            </p:cNvPr>
            <p:cNvSpPr txBox="1"/>
            <p:nvPr/>
          </p:nvSpPr>
          <p:spPr>
            <a:xfrm>
              <a:off x="9343520" y="4910152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ln>
                    <a:solidFill>
                      <a:schemeClr val="bg1"/>
                    </a:solidFill>
                  </a:ln>
                  <a:noFill/>
                </a:rPr>
                <a:t>3</a:t>
              </a:r>
            </a:p>
          </p:txBody>
        </p:sp>
      </p:grpSp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C6694FCB-9E8D-43AA-8416-1C0BCC2CD0AA}"/>
              </a:ext>
            </a:extLst>
          </p:cNvPr>
          <p:cNvSpPr txBox="1"/>
          <p:nvPr/>
        </p:nvSpPr>
        <p:spPr>
          <a:xfrm>
            <a:off x="492378" y="4866881"/>
            <a:ext cx="4571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500" b="1" dirty="0">
                <a:ln>
                  <a:solidFill>
                    <a:schemeClr val="bg1"/>
                  </a:solidFill>
                </a:ln>
                <a:noFill/>
              </a:rPr>
              <a:t>4</a:t>
            </a:r>
          </a:p>
        </p:txBody>
      </p:sp>
      <p:sp>
        <p:nvSpPr>
          <p:cNvPr id="32" name="Hộp Văn bản 31">
            <a:extLst>
              <a:ext uri="{FF2B5EF4-FFF2-40B4-BE49-F238E27FC236}">
                <a16:creationId xmlns:a16="http://schemas.microsoft.com/office/drawing/2014/main" id="{E7627FAC-3C8C-40AF-BFFA-B385EC7A8735}"/>
              </a:ext>
            </a:extLst>
          </p:cNvPr>
          <p:cNvSpPr txBox="1"/>
          <p:nvPr/>
        </p:nvSpPr>
        <p:spPr>
          <a:xfrm>
            <a:off x="772161" y="2530412"/>
            <a:ext cx="4571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500" b="1" dirty="0">
                <a:ln>
                  <a:solidFill>
                    <a:schemeClr val="bg1"/>
                  </a:solidFill>
                </a:ln>
                <a:noFill/>
              </a:rPr>
              <a:t>5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9AF5BA43-46E0-488A-9BAB-2A27D8819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EC4F-2863-4258-8DA6-7E72115F78B1}" type="slidenum">
              <a:rPr lang="vi-VN" smtClean="0"/>
              <a:t>11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8430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58C2D214-9062-460A-8CB9-CD4A26696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EC4F-2863-4258-8DA6-7E72115F78B1}" type="slidenum">
              <a:rPr lang="vi-VN" smtClean="0"/>
              <a:pPr/>
              <a:t>12</a:t>
            </a:fld>
            <a:endParaRPr lang="vi-VN"/>
          </a:p>
        </p:txBody>
      </p:sp>
      <p:grpSp>
        <p:nvGrpSpPr>
          <p:cNvPr id="9" name="Nhóm 8">
            <a:extLst>
              <a:ext uri="{FF2B5EF4-FFF2-40B4-BE49-F238E27FC236}">
                <a16:creationId xmlns:a16="http://schemas.microsoft.com/office/drawing/2014/main" id="{DF03B50F-82C1-402D-943D-953A55699978}"/>
              </a:ext>
            </a:extLst>
          </p:cNvPr>
          <p:cNvGrpSpPr/>
          <p:nvPr/>
        </p:nvGrpSpPr>
        <p:grpSpPr>
          <a:xfrm>
            <a:off x="236947" y="5662708"/>
            <a:ext cx="1578654" cy="1277254"/>
            <a:chOff x="7913867" y="4910152"/>
            <a:chExt cx="1578654" cy="1277254"/>
          </a:xfrm>
        </p:grpSpPr>
        <p:grpSp>
          <p:nvGrpSpPr>
            <p:cNvPr id="10" name="Nhóm 9">
              <a:extLst>
                <a:ext uri="{FF2B5EF4-FFF2-40B4-BE49-F238E27FC236}">
                  <a16:creationId xmlns:a16="http://schemas.microsoft.com/office/drawing/2014/main" id="{1C2F82F7-9FE7-4763-9D4E-AB8D9CE02408}"/>
                </a:ext>
              </a:extLst>
            </p:cNvPr>
            <p:cNvGrpSpPr/>
            <p:nvPr/>
          </p:nvGrpSpPr>
          <p:grpSpPr>
            <a:xfrm>
              <a:off x="7913867" y="4940911"/>
              <a:ext cx="1578654" cy="1246495"/>
              <a:chOff x="8715293" y="4858296"/>
              <a:chExt cx="1578654" cy="1246495"/>
            </a:xfrm>
          </p:grpSpPr>
          <p:sp>
            <p:nvSpPr>
              <p:cNvPr id="14" name="Hình chữ nhật: Góc Tròn 13">
                <a:extLst>
                  <a:ext uri="{FF2B5EF4-FFF2-40B4-BE49-F238E27FC236}">
                    <a16:creationId xmlns:a16="http://schemas.microsoft.com/office/drawing/2014/main" id="{4E1084A8-6622-4E40-9A4A-00B141DA8703}"/>
                  </a:ext>
                </a:extLst>
              </p:cNvPr>
              <p:cNvSpPr/>
              <p:nvPr/>
            </p:nvSpPr>
            <p:spPr>
              <a:xfrm>
                <a:off x="8715293" y="5137633"/>
                <a:ext cx="1578654" cy="687823"/>
              </a:xfrm>
              <a:prstGeom prst="roundRect">
                <a:avLst/>
              </a:prstGeom>
              <a:solidFill>
                <a:srgbClr val="E06F26"/>
              </a:solidFill>
              <a:ln w="28575">
                <a:solidFill>
                  <a:srgbClr val="E06F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vi-VN" b="1" dirty="0">
                    <a:solidFill>
                      <a:srgbClr val="E06F26"/>
                    </a:solidFill>
                    <a:highlight>
                      <a:srgbClr val="ECECEC"/>
                    </a:highlight>
                  </a:rPr>
                  <a:t>CƠ SỞ</a:t>
                </a:r>
              </a:p>
              <a:p>
                <a:r>
                  <a:rPr lang="vi-VN" sz="1800" b="1" dirty="0">
                    <a:solidFill>
                      <a:schemeClr val="bg1"/>
                    </a:solidFill>
                  </a:rPr>
                  <a:t>LÝ THUYẾT</a:t>
                </a:r>
              </a:p>
            </p:txBody>
          </p:sp>
          <p:sp>
            <p:nvSpPr>
              <p:cNvPr id="15" name="Hộp Văn bản 14">
                <a:extLst>
                  <a:ext uri="{FF2B5EF4-FFF2-40B4-BE49-F238E27FC236}">
                    <a16:creationId xmlns:a16="http://schemas.microsoft.com/office/drawing/2014/main" id="{AA34EB3D-C021-4926-B148-8C902A8BF08B}"/>
                  </a:ext>
                </a:extLst>
              </p:cNvPr>
              <p:cNvSpPr txBox="1"/>
              <p:nvPr/>
            </p:nvSpPr>
            <p:spPr>
              <a:xfrm>
                <a:off x="10177890" y="4858296"/>
                <a:ext cx="45719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sz="7500" b="1" dirty="0">
                    <a:solidFill>
                      <a:srgbClr val="E06F26"/>
                    </a:solidFill>
                  </a:rPr>
                  <a:t>3</a:t>
                </a:r>
              </a:p>
            </p:txBody>
          </p:sp>
        </p:grpSp>
        <p:sp>
          <p:nvSpPr>
            <p:cNvPr id="13" name="Hộp Văn bản 12">
              <a:extLst>
                <a:ext uri="{FF2B5EF4-FFF2-40B4-BE49-F238E27FC236}">
                  <a16:creationId xmlns:a16="http://schemas.microsoft.com/office/drawing/2014/main" id="{EFA72944-90A9-412A-93B2-E595259771F5}"/>
                </a:ext>
              </a:extLst>
            </p:cNvPr>
            <p:cNvSpPr txBox="1"/>
            <p:nvPr/>
          </p:nvSpPr>
          <p:spPr>
            <a:xfrm>
              <a:off x="9343520" y="4910152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ln>
                    <a:solidFill>
                      <a:schemeClr val="bg1"/>
                    </a:solidFill>
                  </a:ln>
                  <a:noFill/>
                </a:rPr>
                <a:t>3</a:t>
              </a:r>
            </a:p>
          </p:txBody>
        </p:sp>
      </p:grpSp>
      <p:pic>
        <p:nvPicPr>
          <p:cNvPr id="11" name="Đồ họa 10" descr="Mạng">
            <a:extLst>
              <a:ext uri="{FF2B5EF4-FFF2-40B4-BE49-F238E27FC236}">
                <a16:creationId xmlns:a16="http://schemas.microsoft.com/office/drawing/2014/main" id="{7A0C0586-2142-4841-824D-99C7B18A8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27715">
            <a:off x="1030052" y="5246130"/>
            <a:ext cx="994895" cy="994895"/>
          </a:xfrm>
          <a:prstGeom prst="rect">
            <a:avLst/>
          </a:prstGeom>
        </p:spPr>
      </p:pic>
      <p:grpSp>
        <p:nvGrpSpPr>
          <p:cNvPr id="34" name="Nhóm 33">
            <a:extLst>
              <a:ext uri="{FF2B5EF4-FFF2-40B4-BE49-F238E27FC236}">
                <a16:creationId xmlns:a16="http://schemas.microsoft.com/office/drawing/2014/main" id="{8A9F9E7F-DB33-49F9-9B13-A91F8877622D}"/>
              </a:ext>
            </a:extLst>
          </p:cNvPr>
          <p:cNvGrpSpPr/>
          <p:nvPr/>
        </p:nvGrpSpPr>
        <p:grpSpPr>
          <a:xfrm>
            <a:off x="534120" y="215943"/>
            <a:ext cx="11036675" cy="5337855"/>
            <a:chOff x="777955" y="1032853"/>
            <a:chExt cx="11036675" cy="5337855"/>
          </a:xfrm>
        </p:grpSpPr>
        <p:grpSp>
          <p:nvGrpSpPr>
            <p:cNvPr id="16" name="Nhóm 15">
              <a:extLst>
                <a:ext uri="{FF2B5EF4-FFF2-40B4-BE49-F238E27FC236}">
                  <a16:creationId xmlns:a16="http://schemas.microsoft.com/office/drawing/2014/main" id="{1D1A50F2-9578-471D-9B58-F6FBFCBEFB07}"/>
                </a:ext>
              </a:extLst>
            </p:cNvPr>
            <p:cNvGrpSpPr/>
            <p:nvPr/>
          </p:nvGrpSpPr>
          <p:grpSpPr>
            <a:xfrm>
              <a:off x="777955" y="1276639"/>
              <a:ext cx="1902337" cy="952500"/>
              <a:chOff x="2656573" y="1908983"/>
              <a:chExt cx="1902337" cy="952500"/>
            </a:xfrm>
          </p:grpSpPr>
          <p:pic>
            <p:nvPicPr>
              <p:cNvPr id="17" name="Hình ảnh 16">
                <a:extLst>
                  <a:ext uri="{FF2B5EF4-FFF2-40B4-BE49-F238E27FC236}">
                    <a16:creationId xmlns:a16="http://schemas.microsoft.com/office/drawing/2014/main" id="{6AD18C78-A643-4B0D-AF98-81BAD036FF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6573" y="1908983"/>
                <a:ext cx="952500" cy="952500"/>
              </a:xfrm>
              <a:prstGeom prst="rect">
                <a:avLst/>
              </a:prstGeom>
            </p:spPr>
          </p:pic>
          <p:pic>
            <p:nvPicPr>
              <p:cNvPr id="18" name="Hình ảnh 17">
                <a:extLst>
                  <a:ext uri="{FF2B5EF4-FFF2-40B4-BE49-F238E27FC236}">
                    <a16:creationId xmlns:a16="http://schemas.microsoft.com/office/drawing/2014/main" id="{7A4E0DE3-8C16-48E5-84DE-14D977C835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9312" y="2306737"/>
                <a:ext cx="528581" cy="528581"/>
              </a:xfrm>
              <a:prstGeom prst="rect">
                <a:avLst/>
              </a:prstGeom>
            </p:spPr>
          </p:pic>
          <p:sp>
            <p:nvSpPr>
              <p:cNvPr id="19" name="Hộp Văn bản 18">
                <a:extLst>
                  <a:ext uri="{FF2B5EF4-FFF2-40B4-BE49-F238E27FC236}">
                    <a16:creationId xmlns:a16="http://schemas.microsoft.com/office/drawing/2014/main" id="{E0D6B00B-D4F2-442D-99F7-D56D895453EC}"/>
                  </a:ext>
                </a:extLst>
              </p:cNvPr>
              <p:cNvSpPr txBox="1"/>
              <p:nvPr/>
            </p:nvSpPr>
            <p:spPr>
              <a:xfrm>
                <a:off x="3606410" y="2040292"/>
                <a:ext cx="952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b="1" dirty="0">
                    <a:solidFill>
                      <a:srgbClr val="ECECEC"/>
                    </a:solidFill>
                    <a:highlight>
                      <a:srgbClr val="E06F26"/>
                    </a:highlight>
                  </a:rPr>
                  <a:t>ĐỘNG</a:t>
                </a:r>
              </a:p>
              <a:p>
                <a:r>
                  <a:rPr lang="vi-VN" b="1" dirty="0">
                    <a:solidFill>
                      <a:srgbClr val="ECECEC"/>
                    </a:solidFill>
                    <a:highlight>
                      <a:srgbClr val="E06F26"/>
                    </a:highlight>
                  </a:rPr>
                  <a:t>CƠ</a:t>
                </a:r>
              </a:p>
            </p:txBody>
          </p:sp>
        </p:grpSp>
        <p:sp>
          <p:nvSpPr>
            <p:cNvPr id="20" name="Hộp Văn bản 19">
              <a:extLst>
                <a:ext uri="{FF2B5EF4-FFF2-40B4-BE49-F238E27FC236}">
                  <a16:creationId xmlns:a16="http://schemas.microsoft.com/office/drawing/2014/main" id="{D4882F22-5DBA-4650-8907-0773C692819C}"/>
                </a:ext>
              </a:extLst>
            </p:cNvPr>
            <p:cNvSpPr txBox="1"/>
            <p:nvPr/>
          </p:nvSpPr>
          <p:spPr>
            <a:xfrm>
              <a:off x="1492010" y="1032853"/>
              <a:ext cx="5702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000" dirty="0" err="1">
                  <a:solidFill>
                    <a:srgbClr val="ECECEC"/>
                  </a:solidFill>
                </a:rPr>
                <a:t>Lý</a:t>
              </a:r>
              <a:r>
                <a:rPr lang="vi-VN" sz="2000" dirty="0">
                  <a:solidFill>
                    <a:srgbClr val="ECECEC"/>
                  </a:solidFill>
                </a:rPr>
                <a:t> </a:t>
              </a:r>
              <a:r>
                <a:rPr lang="vi-VN" sz="2000" dirty="0" err="1">
                  <a:solidFill>
                    <a:srgbClr val="ECECEC"/>
                  </a:solidFill>
                </a:rPr>
                <a:t>thuyết</a:t>
              </a:r>
              <a:r>
                <a:rPr lang="vi-VN" sz="2000" dirty="0">
                  <a:solidFill>
                    <a:srgbClr val="ECECEC"/>
                  </a:solidFill>
                </a:rPr>
                <a:t> </a:t>
              </a:r>
              <a:r>
                <a:rPr lang="vi-VN" sz="2000" b="1" dirty="0">
                  <a:solidFill>
                    <a:srgbClr val="ECECEC"/>
                  </a:solidFill>
                  <a:highlight>
                    <a:srgbClr val="E06F26"/>
                  </a:highlight>
                </a:rPr>
                <a:t>“2 </a:t>
              </a:r>
              <a:r>
                <a:rPr lang="vi-VN" sz="2000" b="1" dirty="0" err="1">
                  <a:solidFill>
                    <a:srgbClr val="ECECEC"/>
                  </a:solidFill>
                  <a:highlight>
                    <a:srgbClr val="E06F26"/>
                  </a:highlight>
                </a:rPr>
                <a:t>yếu</a:t>
              </a:r>
              <a:r>
                <a:rPr lang="vi-VN" sz="2000" b="1" dirty="0">
                  <a:solidFill>
                    <a:srgbClr val="ECECEC"/>
                  </a:solidFill>
                  <a:highlight>
                    <a:srgbClr val="E06F26"/>
                  </a:highlight>
                </a:rPr>
                <a:t> </a:t>
              </a:r>
              <a:r>
                <a:rPr lang="vi-VN" sz="2000" b="1" dirty="0" err="1">
                  <a:solidFill>
                    <a:srgbClr val="ECECEC"/>
                  </a:solidFill>
                  <a:highlight>
                    <a:srgbClr val="E06F26"/>
                  </a:highlight>
                </a:rPr>
                <a:t>tố</a:t>
              </a:r>
              <a:r>
                <a:rPr lang="vi-VN" sz="2000" b="1" dirty="0">
                  <a:solidFill>
                    <a:srgbClr val="ECECEC"/>
                  </a:solidFill>
                  <a:highlight>
                    <a:srgbClr val="E06F26"/>
                  </a:highlight>
                </a:rPr>
                <a:t>” </a:t>
              </a:r>
              <a:r>
                <a:rPr lang="vi-VN" sz="2000" b="1" dirty="0" err="1">
                  <a:solidFill>
                    <a:srgbClr val="ECECEC"/>
                  </a:solidFill>
                  <a:highlight>
                    <a:srgbClr val="E06F26"/>
                  </a:highlight>
                </a:rPr>
                <a:t>của</a:t>
              </a:r>
              <a:r>
                <a:rPr lang="vi-VN" sz="2000" b="1" dirty="0">
                  <a:solidFill>
                    <a:srgbClr val="ECECEC"/>
                  </a:solidFill>
                  <a:highlight>
                    <a:srgbClr val="E06F26"/>
                  </a:highlight>
                </a:rPr>
                <a:t> </a:t>
              </a:r>
              <a:r>
                <a:rPr lang="vi-VN" sz="2000" b="1" dirty="0" err="1">
                  <a:solidFill>
                    <a:srgbClr val="ECECEC"/>
                  </a:solidFill>
                  <a:highlight>
                    <a:srgbClr val="E06F26"/>
                  </a:highlight>
                </a:rPr>
                <a:t>Herzberg</a:t>
              </a:r>
              <a:endParaRPr lang="vi-VN" sz="2000" b="1" dirty="0">
                <a:solidFill>
                  <a:srgbClr val="ECECEC"/>
                </a:solidFill>
                <a:highlight>
                  <a:srgbClr val="E06F26"/>
                </a:highlight>
              </a:endParaRPr>
            </a:p>
          </p:txBody>
        </p:sp>
        <p:grpSp>
          <p:nvGrpSpPr>
            <p:cNvPr id="28" name="Nhóm 27">
              <a:extLst>
                <a:ext uri="{FF2B5EF4-FFF2-40B4-BE49-F238E27FC236}">
                  <a16:creationId xmlns:a16="http://schemas.microsoft.com/office/drawing/2014/main" id="{B5B8A94A-C662-49B0-9F62-7081087DD66A}"/>
                </a:ext>
              </a:extLst>
            </p:cNvPr>
            <p:cNvGrpSpPr/>
            <p:nvPr/>
          </p:nvGrpSpPr>
          <p:grpSpPr>
            <a:xfrm>
              <a:off x="836143" y="1232908"/>
              <a:ext cx="10978487" cy="5137800"/>
              <a:chOff x="836143" y="1232908"/>
              <a:chExt cx="10978487" cy="5137800"/>
            </a:xfrm>
          </p:grpSpPr>
          <p:cxnSp>
            <p:nvCxnSpPr>
              <p:cNvPr id="7" name="Đường nối Thẳng 6">
                <a:extLst>
                  <a:ext uri="{FF2B5EF4-FFF2-40B4-BE49-F238E27FC236}">
                    <a16:creationId xmlns:a16="http://schemas.microsoft.com/office/drawing/2014/main" id="{95D0FE57-BCE3-487A-97C5-A2963A175929}"/>
                  </a:ext>
                </a:extLst>
              </p:cNvPr>
              <p:cNvCxnSpPr/>
              <p:nvPr/>
            </p:nvCxnSpPr>
            <p:spPr>
              <a:xfrm>
                <a:off x="836144" y="2162629"/>
                <a:ext cx="0" cy="419676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Đường nối Thẳng 23">
                <a:extLst>
                  <a:ext uri="{FF2B5EF4-FFF2-40B4-BE49-F238E27FC236}">
                    <a16:creationId xmlns:a16="http://schemas.microsoft.com/office/drawing/2014/main" id="{103CCEE4-CB60-4ADA-A2DE-E31332144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6143" y="6359391"/>
                <a:ext cx="1097848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Đường nối Thẳng 30">
                <a:extLst>
                  <a:ext uri="{FF2B5EF4-FFF2-40B4-BE49-F238E27FC236}">
                    <a16:creationId xmlns:a16="http://schemas.microsoft.com/office/drawing/2014/main" id="{D7B0A7D8-552B-426F-B094-E33A0D4A28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14629" y="1232908"/>
                <a:ext cx="0" cy="51378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Đường nối Thẳng 32">
                <a:extLst>
                  <a:ext uri="{FF2B5EF4-FFF2-40B4-BE49-F238E27FC236}">
                    <a16:creationId xmlns:a16="http://schemas.microsoft.com/office/drawing/2014/main" id="{A49521C9-1A09-4CE5-9602-985D2FD0A9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4114" y="1232908"/>
                <a:ext cx="611051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Hộp Văn bản 35">
            <a:extLst>
              <a:ext uri="{FF2B5EF4-FFF2-40B4-BE49-F238E27FC236}">
                <a16:creationId xmlns:a16="http://schemas.microsoft.com/office/drawing/2014/main" id="{FA785064-CCF5-4B4C-BE4A-03D3CDA0D62D}"/>
              </a:ext>
            </a:extLst>
          </p:cNvPr>
          <p:cNvSpPr txBox="1"/>
          <p:nvPr/>
        </p:nvSpPr>
        <p:spPr>
          <a:xfrm flipH="1">
            <a:off x="1030905" y="1666595"/>
            <a:ext cx="101301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>
                <a:solidFill>
                  <a:srgbClr val="ECECEC"/>
                </a:solidFill>
              </a:rPr>
              <a:t>Năm 1966, F. </a:t>
            </a:r>
            <a:r>
              <a:rPr lang="vi-VN" sz="2400" dirty="0" err="1">
                <a:solidFill>
                  <a:srgbClr val="ECECEC"/>
                </a:solidFill>
              </a:rPr>
              <a:t>Herzberg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đã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viết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quyển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sách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nổi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tiếng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b="1" dirty="0">
                <a:solidFill>
                  <a:srgbClr val="ECECEC"/>
                </a:solidFill>
              </a:rPr>
              <a:t>“</a:t>
            </a:r>
            <a:r>
              <a:rPr lang="vi-VN" sz="2400" b="1" dirty="0" err="1">
                <a:solidFill>
                  <a:srgbClr val="ECECEC"/>
                </a:solidFill>
              </a:rPr>
              <a:t>Work</a:t>
            </a:r>
            <a:r>
              <a:rPr lang="vi-VN" sz="2400" b="1" dirty="0">
                <a:solidFill>
                  <a:srgbClr val="ECECEC"/>
                </a:solidFill>
              </a:rPr>
              <a:t> &amp; </a:t>
            </a:r>
            <a:r>
              <a:rPr lang="vi-VN" sz="2400" b="1" dirty="0" err="1">
                <a:solidFill>
                  <a:srgbClr val="ECECEC"/>
                </a:solidFill>
              </a:rPr>
              <a:t>Nature</a:t>
            </a:r>
            <a:r>
              <a:rPr lang="vi-VN" sz="2400" b="1" dirty="0">
                <a:solidFill>
                  <a:srgbClr val="ECECEC"/>
                </a:solidFill>
              </a:rPr>
              <a:t> </a:t>
            </a:r>
            <a:r>
              <a:rPr lang="vi-VN" sz="2400" b="1" dirty="0" err="1">
                <a:solidFill>
                  <a:srgbClr val="ECECEC"/>
                </a:solidFill>
              </a:rPr>
              <a:t>of</a:t>
            </a:r>
            <a:r>
              <a:rPr lang="vi-VN" sz="2400" b="1" dirty="0">
                <a:solidFill>
                  <a:srgbClr val="ECECEC"/>
                </a:solidFill>
              </a:rPr>
              <a:t> Man”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về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b="1" dirty="0" err="1">
                <a:solidFill>
                  <a:srgbClr val="ECECEC"/>
                </a:solidFill>
                <a:highlight>
                  <a:srgbClr val="E06F26"/>
                </a:highlight>
              </a:rPr>
              <a:t>động</a:t>
            </a:r>
            <a:r>
              <a:rPr lang="vi-VN" sz="2400" b="1" dirty="0">
                <a:solidFill>
                  <a:srgbClr val="ECECEC"/>
                </a:solidFill>
                <a:highlight>
                  <a:srgbClr val="E06F26"/>
                </a:highlight>
              </a:rPr>
              <a:t> cơ con </a:t>
            </a:r>
            <a:r>
              <a:rPr lang="vi-VN" sz="2400" b="1" dirty="0" err="1">
                <a:solidFill>
                  <a:srgbClr val="ECECEC"/>
                </a:solidFill>
                <a:highlight>
                  <a:srgbClr val="E06F26"/>
                </a:highlight>
              </a:rPr>
              <a:t>người</a:t>
            </a:r>
            <a:r>
              <a:rPr lang="vi-VN" sz="2400" dirty="0">
                <a:solidFill>
                  <a:srgbClr val="ECECEC"/>
                </a:solidFill>
              </a:rPr>
              <a:t>. Ông ta phân </a:t>
            </a:r>
            <a:r>
              <a:rPr lang="vi-VN" sz="2400" dirty="0" err="1">
                <a:solidFill>
                  <a:srgbClr val="ECECEC"/>
                </a:solidFill>
              </a:rPr>
              <a:t>biệt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giữa</a:t>
            </a:r>
            <a:r>
              <a:rPr lang="vi-VN" sz="2400" dirty="0">
                <a:solidFill>
                  <a:srgbClr val="ECECEC"/>
                </a:solidFill>
              </a:rPr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b="1" dirty="0" err="1">
                <a:solidFill>
                  <a:srgbClr val="ECECEC"/>
                </a:solidFill>
                <a:highlight>
                  <a:srgbClr val="E06F26"/>
                </a:highlight>
              </a:rPr>
              <a:t>Các</a:t>
            </a:r>
            <a:r>
              <a:rPr lang="vi-VN" sz="2400" b="1" dirty="0">
                <a:solidFill>
                  <a:srgbClr val="ECECEC"/>
                </a:solidFill>
                <a:highlight>
                  <a:srgbClr val="E06F26"/>
                </a:highlight>
              </a:rPr>
              <a:t> </a:t>
            </a:r>
            <a:r>
              <a:rPr lang="vi-VN" sz="2400" b="1" dirty="0" err="1">
                <a:solidFill>
                  <a:srgbClr val="ECECEC"/>
                </a:solidFill>
                <a:highlight>
                  <a:srgbClr val="E06F26"/>
                </a:highlight>
              </a:rPr>
              <a:t>Yếu</a:t>
            </a:r>
            <a:r>
              <a:rPr lang="vi-VN" sz="2400" b="1" dirty="0">
                <a:solidFill>
                  <a:srgbClr val="ECECEC"/>
                </a:solidFill>
                <a:highlight>
                  <a:srgbClr val="E06F26"/>
                </a:highlight>
              </a:rPr>
              <a:t> </a:t>
            </a:r>
            <a:r>
              <a:rPr lang="vi-VN" sz="2400" b="1" dirty="0" err="1">
                <a:solidFill>
                  <a:srgbClr val="ECECEC"/>
                </a:solidFill>
                <a:highlight>
                  <a:srgbClr val="E06F26"/>
                </a:highlight>
              </a:rPr>
              <a:t>tố</a:t>
            </a:r>
            <a:r>
              <a:rPr lang="vi-VN" sz="2400" b="1" dirty="0">
                <a:solidFill>
                  <a:srgbClr val="ECECEC"/>
                </a:solidFill>
                <a:highlight>
                  <a:srgbClr val="E06F26"/>
                </a:highlight>
              </a:rPr>
              <a:t> </a:t>
            </a:r>
            <a:r>
              <a:rPr lang="vi-VN" sz="2400" b="1" dirty="0" err="1">
                <a:solidFill>
                  <a:srgbClr val="ECECEC"/>
                </a:solidFill>
                <a:highlight>
                  <a:srgbClr val="E06F26"/>
                </a:highlight>
              </a:rPr>
              <a:t>hài</a:t>
            </a:r>
            <a:r>
              <a:rPr lang="vi-VN" sz="2400" b="1" dirty="0">
                <a:solidFill>
                  <a:srgbClr val="ECECEC"/>
                </a:solidFill>
                <a:highlight>
                  <a:srgbClr val="E06F26"/>
                </a:highlight>
              </a:rPr>
              <a:t> </a:t>
            </a:r>
            <a:r>
              <a:rPr lang="vi-VN" sz="2400" b="1" dirty="0" err="1">
                <a:solidFill>
                  <a:srgbClr val="ECECEC"/>
                </a:solidFill>
                <a:highlight>
                  <a:srgbClr val="E06F26"/>
                </a:highlight>
              </a:rPr>
              <a:t>lòng</a:t>
            </a:r>
            <a:r>
              <a:rPr lang="vi-VN" sz="2400" b="1" dirty="0">
                <a:solidFill>
                  <a:srgbClr val="ECECEC"/>
                </a:solidFill>
                <a:highlight>
                  <a:srgbClr val="E06F26"/>
                </a:highlight>
              </a:rPr>
              <a:t> </a:t>
            </a:r>
            <a:r>
              <a:rPr lang="vi-VN" sz="2400" dirty="0">
                <a:solidFill>
                  <a:srgbClr val="ECECEC"/>
                </a:solidFill>
              </a:rPr>
              <a:t>(</a:t>
            </a:r>
            <a:r>
              <a:rPr lang="vi-VN" sz="2400" dirty="0" err="1">
                <a:solidFill>
                  <a:srgbClr val="ECECEC"/>
                </a:solidFill>
              </a:rPr>
              <a:t>motivational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factors</a:t>
            </a:r>
            <a:r>
              <a:rPr lang="vi-VN" sz="2400" dirty="0">
                <a:solidFill>
                  <a:srgbClr val="ECECEC"/>
                </a:solidFill>
              </a:rPr>
              <a:t>): </a:t>
            </a:r>
            <a:r>
              <a:rPr lang="vi-VN" sz="2400" dirty="0" err="1">
                <a:solidFill>
                  <a:srgbClr val="ECECEC"/>
                </a:solidFill>
              </a:rPr>
              <a:t>thành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tựu</a:t>
            </a:r>
            <a:r>
              <a:rPr lang="vi-VN" sz="2400" dirty="0">
                <a:solidFill>
                  <a:srgbClr val="ECECEC"/>
                </a:solidFill>
              </a:rPr>
              <a:t>, </a:t>
            </a:r>
            <a:r>
              <a:rPr lang="vi-VN" sz="2400" dirty="0" err="1">
                <a:solidFill>
                  <a:srgbClr val="ECECEC"/>
                </a:solidFill>
              </a:rPr>
              <a:t>được</a:t>
            </a:r>
            <a:r>
              <a:rPr lang="vi-VN" sz="2400" dirty="0">
                <a:solidFill>
                  <a:srgbClr val="ECECEC"/>
                </a:solidFill>
              </a:rPr>
              <a:t> công </a:t>
            </a:r>
            <a:r>
              <a:rPr lang="vi-VN" sz="2400" dirty="0" err="1">
                <a:solidFill>
                  <a:srgbClr val="ECECEC"/>
                </a:solidFill>
              </a:rPr>
              <a:t>nhận</a:t>
            </a:r>
            <a:r>
              <a:rPr lang="vi-VN" sz="2400" dirty="0">
                <a:solidFill>
                  <a:srgbClr val="ECECEC"/>
                </a:solidFill>
              </a:rPr>
              <a:t>, </a:t>
            </a:r>
            <a:r>
              <a:rPr lang="vi-VN" sz="2400" dirty="0" err="1">
                <a:solidFill>
                  <a:srgbClr val="ECECEC"/>
                </a:solidFill>
              </a:rPr>
              <a:t>tự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làm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việc</a:t>
            </a:r>
            <a:r>
              <a:rPr lang="vi-VN" sz="2400" dirty="0">
                <a:solidFill>
                  <a:srgbClr val="ECECEC"/>
                </a:solidFill>
              </a:rPr>
              <a:t>, </a:t>
            </a:r>
            <a:r>
              <a:rPr lang="vi-VN" sz="2400" dirty="0" err="1">
                <a:solidFill>
                  <a:srgbClr val="ECECEC"/>
                </a:solidFill>
              </a:rPr>
              <a:t>trách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nhiệm</a:t>
            </a:r>
            <a:r>
              <a:rPr lang="vi-VN" sz="2400" dirty="0">
                <a:solidFill>
                  <a:srgbClr val="ECECEC"/>
                </a:solidFill>
              </a:rPr>
              <a:t>, thăng </a:t>
            </a:r>
            <a:r>
              <a:rPr lang="vi-VN" sz="2400" dirty="0" err="1">
                <a:solidFill>
                  <a:srgbClr val="ECECEC"/>
                </a:solidFill>
              </a:rPr>
              <a:t>tiến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và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phát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triển</a:t>
            </a:r>
            <a:r>
              <a:rPr lang="vi-VN" sz="2400" dirty="0">
                <a:solidFill>
                  <a:srgbClr val="ECECEC"/>
                </a:solidFill>
              </a:rPr>
              <a:t> - </a:t>
            </a:r>
            <a:r>
              <a:rPr lang="vi-VN" sz="2400" dirty="0" err="1">
                <a:solidFill>
                  <a:srgbClr val="ECECEC"/>
                </a:solidFill>
              </a:rPr>
              <a:t>tất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cả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những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điều</a:t>
            </a:r>
            <a:r>
              <a:rPr lang="vi-VN" sz="2400" dirty="0">
                <a:solidFill>
                  <a:srgbClr val="ECECEC"/>
                </a:solidFill>
              </a:rPr>
              <a:t> này </a:t>
            </a:r>
            <a:r>
              <a:rPr lang="vi-VN" sz="2400" dirty="0" err="1">
                <a:solidFill>
                  <a:srgbClr val="ECECEC"/>
                </a:solidFill>
              </a:rPr>
              <a:t>tạo</a:t>
            </a:r>
            <a:r>
              <a:rPr lang="vi-VN" sz="2400" dirty="0">
                <a:solidFill>
                  <a:srgbClr val="ECECEC"/>
                </a:solidFill>
              </a:rPr>
              <a:t> nên </a:t>
            </a:r>
            <a:r>
              <a:rPr lang="vi-VN" sz="2400" dirty="0" err="1">
                <a:solidFill>
                  <a:srgbClr val="ECECEC"/>
                </a:solidFill>
              </a:rPr>
              <a:t>sự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thỏa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mãn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với</a:t>
            </a:r>
            <a:r>
              <a:rPr lang="vi-VN" sz="2400" dirty="0">
                <a:solidFill>
                  <a:srgbClr val="ECECEC"/>
                </a:solidFill>
              </a:rPr>
              <a:t> công </a:t>
            </a:r>
            <a:r>
              <a:rPr lang="vi-VN" sz="2400" dirty="0" err="1">
                <a:solidFill>
                  <a:srgbClr val="ECECEC"/>
                </a:solidFill>
              </a:rPr>
              <a:t>việc</a:t>
            </a:r>
            <a:r>
              <a:rPr lang="vi-VN" sz="2400" dirty="0">
                <a:solidFill>
                  <a:srgbClr val="ECECEC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b="1" dirty="0" err="1">
                <a:solidFill>
                  <a:srgbClr val="ECECEC"/>
                </a:solidFill>
                <a:highlight>
                  <a:srgbClr val="E06F26"/>
                </a:highlight>
              </a:rPr>
              <a:t>Các</a:t>
            </a:r>
            <a:r>
              <a:rPr lang="vi-VN" sz="2400" b="1" dirty="0">
                <a:solidFill>
                  <a:srgbClr val="ECECEC"/>
                </a:solidFill>
                <a:highlight>
                  <a:srgbClr val="E06F26"/>
                </a:highlight>
              </a:rPr>
              <a:t> nhân </a:t>
            </a:r>
            <a:r>
              <a:rPr lang="vi-VN" sz="2400" b="1" dirty="0" err="1">
                <a:solidFill>
                  <a:srgbClr val="ECECEC"/>
                </a:solidFill>
                <a:highlight>
                  <a:srgbClr val="E06F26"/>
                </a:highlight>
              </a:rPr>
              <a:t>tố</a:t>
            </a:r>
            <a:r>
              <a:rPr lang="vi-VN" sz="2400" b="1" dirty="0">
                <a:solidFill>
                  <a:srgbClr val="ECECEC"/>
                </a:solidFill>
                <a:highlight>
                  <a:srgbClr val="E06F26"/>
                </a:highlight>
              </a:rPr>
              <a:t> không </a:t>
            </a:r>
            <a:r>
              <a:rPr lang="vi-VN" sz="2400" b="1" dirty="0" err="1">
                <a:solidFill>
                  <a:srgbClr val="ECECEC"/>
                </a:solidFill>
                <a:highlight>
                  <a:srgbClr val="E06F26"/>
                </a:highlight>
              </a:rPr>
              <a:t>hài</a:t>
            </a:r>
            <a:r>
              <a:rPr lang="vi-VN" sz="2400" b="1" dirty="0">
                <a:solidFill>
                  <a:srgbClr val="ECECEC"/>
                </a:solidFill>
                <a:highlight>
                  <a:srgbClr val="E06F26"/>
                </a:highlight>
              </a:rPr>
              <a:t> </a:t>
            </a:r>
            <a:r>
              <a:rPr lang="vi-VN" sz="2400" b="1" dirty="0" err="1">
                <a:solidFill>
                  <a:srgbClr val="ECECEC"/>
                </a:solidFill>
                <a:highlight>
                  <a:srgbClr val="E06F26"/>
                </a:highlight>
              </a:rPr>
              <a:t>lòng</a:t>
            </a:r>
            <a:r>
              <a:rPr lang="vi-VN" sz="2400" b="1" dirty="0">
                <a:solidFill>
                  <a:srgbClr val="ECECEC"/>
                </a:solidFill>
                <a:highlight>
                  <a:srgbClr val="E06F26"/>
                </a:highlight>
              </a:rPr>
              <a:t> </a:t>
            </a:r>
            <a:r>
              <a:rPr lang="vi-VN" sz="2400" dirty="0">
                <a:solidFill>
                  <a:srgbClr val="ECECEC"/>
                </a:solidFill>
              </a:rPr>
              <a:t>(</a:t>
            </a:r>
            <a:r>
              <a:rPr lang="vi-VN" sz="2400" dirty="0" err="1">
                <a:solidFill>
                  <a:srgbClr val="ECECEC"/>
                </a:solidFill>
              </a:rPr>
              <a:t>hygiene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factors</a:t>
            </a:r>
            <a:r>
              <a:rPr lang="vi-VN" sz="2400" dirty="0">
                <a:solidFill>
                  <a:srgbClr val="ECECEC"/>
                </a:solidFill>
              </a:rPr>
              <a:t>): Gây nên </a:t>
            </a:r>
            <a:r>
              <a:rPr lang="vi-VN" sz="2400" dirty="0" err="1">
                <a:solidFill>
                  <a:srgbClr val="ECECEC"/>
                </a:solidFill>
              </a:rPr>
              <a:t>sự</a:t>
            </a:r>
            <a:r>
              <a:rPr lang="vi-VN" sz="2400" dirty="0">
                <a:solidFill>
                  <a:srgbClr val="ECECEC"/>
                </a:solidFill>
              </a:rPr>
              <a:t> không </a:t>
            </a:r>
            <a:r>
              <a:rPr lang="vi-VN" sz="2400" dirty="0" err="1">
                <a:solidFill>
                  <a:srgbClr val="ECECEC"/>
                </a:solidFill>
              </a:rPr>
              <a:t>thỏa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mãn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nếu</a:t>
            </a:r>
            <a:r>
              <a:rPr lang="vi-VN" sz="2400" dirty="0">
                <a:solidFill>
                  <a:srgbClr val="ECECEC"/>
                </a:solidFill>
              </a:rPr>
              <a:t> không </a:t>
            </a:r>
            <a:r>
              <a:rPr lang="vi-VN" sz="2400" dirty="0" err="1">
                <a:solidFill>
                  <a:srgbClr val="ECECEC"/>
                </a:solidFill>
              </a:rPr>
              <a:t>được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đáp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ứng</a:t>
            </a:r>
            <a:r>
              <a:rPr lang="vi-VN" sz="2400" dirty="0">
                <a:solidFill>
                  <a:srgbClr val="ECECEC"/>
                </a:solidFill>
              </a:rPr>
              <a:t>, </a:t>
            </a:r>
            <a:r>
              <a:rPr lang="vi-VN" sz="2400" dirty="0" err="1">
                <a:solidFill>
                  <a:srgbClr val="ECECEC"/>
                </a:solidFill>
              </a:rPr>
              <a:t>và</a:t>
            </a:r>
            <a:r>
              <a:rPr lang="vi-VN" sz="2400" dirty="0">
                <a:solidFill>
                  <a:srgbClr val="ECECEC"/>
                </a:solidFill>
              </a:rPr>
              <a:t> không </a:t>
            </a:r>
            <a:r>
              <a:rPr lang="vi-VN" sz="2400" dirty="0" err="1">
                <a:solidFill>
                  <a:srgbClr val="ECECEC"/>
                </a:solidFill>
              </a:rPr>
              <a:t>thúc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đẩy</a:t>
            </a:r>
            <a:r>
              <a:rPr lang="vi-VN" sz="2400" dirty="0">
                <a:solidFill>
                  <a:srgbClr val="ECECEC"/>
                </a:solidFill>
              </a:rPr>
              <a:t> con </a:t>
            </a:r>
            <a:r>
              <a:rPr lang="vi-VN" sz="2400" dirty="0" err="1">
                <a:solidFill>
                  <a:srgbClr val="ECECEC"/>
                </a:solidFill>
              </a:rPr>
              <a:t>người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làm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việc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nữa</a:t>
            </a:r>
            <a:r>
              <a:rPr lang="vi-VN" sz="2400" dirty="0">
                <a:solidFill>
                  <a:srgbClr val="ECECEC"/>
                </a:solidFill>
              </a:rPr>
              <a:t>. </a:t>
            </a:r>
            <a:r>
              <a:rPr lang="vi-VN" sz="2400" dirty="0" err="1">
                <a:solidFill>
                  <a:srgbClr val="ECECEC"/>
                </a:solidFill>
              </a:rPr>
              <a:t>Các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ví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dụ</a:t>
            </a:r>
            <a:r>
              <a:rPr lang="vi-VN" sz="2400" dirty="0">
                <a:solidFill>
                  <a:srgbClr val="ECECEC"/>
                </a:solidFill>
              </a:rPr>
              <a:t> bao </a:t>
            </a:r>
            <a:r>
              <a:rPr lang="vi-VN" sz="2400" dirty="0" err="1">
                <a:solidFill>
                  <a:srgbClr val="ECECEC"/>
                </a:solidFill>
              </a:rPr>
              <a:t>gồm</a:t>
            </a:r>
            <a:r>
              <a:rPr lang="vi-VN" sz="2400" dirty="0">
                <a:solidFill>
                  <a:srgbClr val="ECECEC"/>
                </a:solidFill>
              </a:rPr>
              <a:t>: </a:t>
            </a:r>
            <a:r>
              <a:rPr lang="vi-VN" sz="2400" dirty="0" err="1">
                <a:solidFill>
                  <a:srgbClr val="ECECEC"/>
                </a:solidFill>
              </a:rPr>
              <a:t>đòi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hỏi</a:t>
            </a:r>
            <a:r>
              <a:rPr lang="vi-VN" sz="2400" dirty="0">
                <a:solidFill>
                  <a:srgbClr val="ECECEC"/>
                </a:solidFill>
              </a:rPr>
              <a:t> lương cao, </a:t>
            </a:r>
            <a:r>
              <a:rPr lang="vi-VN" sz="2400" dirty="0" err="1">
                <a:solidFill>
                  <a:srgbClr val="ECECEC"/>
                </a:solidFill>
              </a:rPr>
              <a:t>được</a:t>
            </a:r>
            <a:r>
              <a:rPr lang="vi-VN" sz="2400" dirty="0">
                <a:solidFill>
                  <a:srgbClr val="ECECEC"/>
                </a:solidFill>
              </a:rPr>
              <a:t> quan tâm hơn, </a:t>
            </a:r>
            <a:r>
              <a:rPr lang="vi-VN" sz="2400" dirty="0" err="1">
                <a:solidFill>
                  <a:srgbClr val="ECECEC"/>
                </a:solidFill>
              </a:rPr>
              <a:t>và</a:t>
            </a:r>
            <a:r>
              <a:rPr lang="vi-VN" sz="2400" dirty="0">
                <a:solidFill>
                  <a:srgbClr val="ECECEC"/>
                </a:solidFill>
              </a:rPr>
              <a:t> môi </a:t>
            </a:r>
            <a:r>
              <a:rPr lang="vi-VN" sz="2400" dirty="0" err="1">
                <a:solidFill>
                  <a:srgbClr val="ECECEC"/>
                </a:solidFill>
              </a:rPr>
              <a:t>trường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làm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việc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hấp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dẫn</a:t>
            </a:r>
            <a:r>
              <a:rPr lang="vi-VN" sz="2400" dirty="0">
                <a:solidFill>
                  <a:srgbClr val="ECECEC"/>
                </a:solidFill>
              </a:rPr>
              <a:t> hơn.</a:t>
            </a:r>
          </a:p>
        </p:txBody>
      </p:sp>
    </p:spTree>
    <p:extLst>
      <p:ext uri="{BB962C8B-B14F-4D97-AF65-F5344CB8AC3E}">
        <p14:creationId xmlns:p14="http://schemas.microsoft.com/office/powerpoint/2010/main" val="3539763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58C2D214-9062-460A-8CB9-CD4A26696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EC4F-2863-4258-8DA6-7E72115F78B1}" type="slidenum">
              <a:rPr lang="vi-VN" smtClean="0"/>
              <a:pPr/>
              <a:t>13</a:t>
            </a:fld>
            <a:endParaRPr lang="vi-VN"/>
          </a:p>
        </p:txBody>
      </p:sp>
      <p:grpSp>
        <p:nvGrpSpPr>
          <p:cNvPr id="9" name="Nhóm 8">
            <a:extLst>
              <a:ext uri="{FF2B5EF4-FFF2-40B4-BE49-F238E27FC236}">
                <a16:creationId xmlns:a16="http://schemas.microsoft.com/office/drawing/2014/main" id="{DF03B50F-82C1-402D-943D-953A55699978}"/>
              </a:ext>
            </a:extLst>
          </p:cNvPr>
          <p:cNvGrpSpPr/>
          <p:nvPr/>
        </p:nvGrpSpPr>
        <p:grpSpPr>
          <a:xfrm>
            <a:off x="236947" y="5662708"/>
            <a:ext cx="1578654" cy="1277254"/>
            <a:chOff x="7913867" y="4910152"/>
            <a:chExt cx="1578654" cy="1277254"/>
          </a:xfrm>
        </p:grpSpPr>
        <p:grpSp>
          <p:nvGrpSpPr>
            <p:cNvPr id="10" name="Nhóm 9">
              <a:extLst>
                <a:ext uri="{FF2B5EF4-FFF2-40B4-BE49-F238E27FC236}">
                  <a16:creationId xmlns:a16="http://schemas.microsoft.com/office/drawing/2014/main" id="{1C2F82F7-9FE7-4763-9D4E-AB8D9CE02408}"/>
                </a:ext>
              </a:extLst>
            </p:cNvPr>
            <p:cNvGrpSpPr/>
            <p:nvPr/>
          </p:nvGrpSpPr>
          <p:grpSpPr>
            <a:xfrm>
              <a:off x="7913867" y="4940911"/>
              <a:ext cx="1578654" cy="1246495"/>
              <a:chOff x="8715293" y="4858296"/>
              <a:chExt cx="1578654" cy="1246495"/>
            </a:xfrm>
          </p:grpSpPr>
          <p:sp>
            <p:nvSpPr>
              <p:cNvPr id="14" name="Hình chữ nhật: Góc Tròn 13">
                <a:extLst>
                  <a:ext uri="{FF2B5EF4-FFF2-40B4-BE49-F238E27FC236}">
                    <a16:creationId xmlns:a16="http://schemas.microsoft.com/office/drawing/2014/main" id="{4E1084A8-6622-4E40-9A4A-00B141DA8703}"/>
                  </a:ext>
                </a:extLst>
              </p:cNvPr>
              <p:cNvSpPr/>
              <p:nvPr/>
            </p:nvSpPr>
            <p:spPr>
              <a:xfrm>
                <a:off x="8715293" y="5137633"/>
                <a:ext cx="1578654" cy="687823"/>
              </a:xfrm>
              <a:prstGeom prst="roundRect">
                <a:avLst/>
              </a:prstGeom>
              <a:solidFill>
                <a:srgbClr val="E06F26"/>
              </a:solidFill>
              <a:ln w="28575">
                <a:solidFill>
                  <a:srgbClr val="E06F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vi-VN" b="1" dirty="0">
                    <a:solidFill>
                      <a:srgbClr val="E06F26"/>
                    </a:solidFill>
                    <a:highlight>
                      <a:srgbClr val="ECECEC"/>
                    </a:highlight>
                  </a:rPr>
                  <a:t>CƠ SỞ</a:t>
                </a:r>
              </a:p>
              <a:p>
                <a:r>
                  <a:rPr lang="vi-VN" sz="1800" b="1" dirty="0">
                    <a:solidFill>
                      <a:schemeClr val="bg1"/>
                    </a:solidFill>
                  </a:rPr>
                  <a:t>LÝ THUYẾT</a:t>
                </a:r>
              </a:p>
            </p:txBody>
          </p:sp>
          <p:sp>
            <p:nvSpPr>
              <p:cNvPr id="15" name="Hộp Văn bản 14">
                <a:extLst>
                  <a:ext uri="{FF2B5EF4-FFF2-40B4-BE49-F238E27FC236}">
                    <a16:creationId xmlns:a16="http://schemas.microsoft.com/office/drawing/2014/main" id="{AA34EB3D-C021-4926-B148-8C902A8BF08B}"/>
                  </a:ext>
                </a:extLst>
              </p:cNvPr>
              <p:cNvSpPr txBox="1"/>
              <p:nvPr/>
            </p:nvSpPr>
            <p:spPr>
              <a:xfrm>
                <a:off x="10177890" y="4858296"/>
                <a:ext cx="45719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sz="7500" b="1" dirty="0">
                    <a:solidFill>
                      <a:srgbClr val="E06F26"/>
                    </a:solidFill>
                  </a:rPr>
                  <a:t>3</a:t>
                </a:r>
              </a:p>
            </p:txBody>
          </p:sp>
        </p:grpSp>
        <p:sp>
          <p:nvSpPr>
            <p:cNvPr id="13" name="Hộp Văn bản 12">
              <a:extLst>
                <a:ext uri="{FF2B5EF4-FFF2-40B4-BE49-F238E27FC236}">
                  <a16:creationId xmlns:a16="http://schemas.microsoft.com/office/drawing/2014/main" id="{EFA72944-90A9-412A-93B2-E595259771F5}"/>
                </a:ext>
              </a:extLst>
            </p:cNvPr>
            <p:cNvSpPr txBox="1"/>
            <p:nvPr/>
          </p:nvSpPr>
          <p:spPr>
            <a:xfrm>
              <a:off x="9343520" y="4910152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ln>
                    <a:solidFill>
                      <a:schemeClr val="bg1"/>
                    </a:solidFill>
                  </a:ln>
                  <a:noFill/>
                </a:rPr>
                <a:t>3</a:t>
              </a:r>
            </a:p>
          </p:txBody>
        </p:sp>
      </p:grpSp>
      <p:pic>
        <p:nvPicPr>
          <p:cNvPr id="11" name="Đồ họa 10" descr="Mạng">
            <a:extLst>
              <a:ext uri="{FF2B5EF4-FFF2-40B4-BE49-F238E27FC236}">
                <a16:creationId xmlns:a16="http://schemas.microsoft.com/office/drawing/2014/main" id="{7A0C0586-2142-4841-824D-99C7B18A8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27715">
            <a:off x="1030052" y="5246130"/>
            <a:ext cx="994895" cy="994895"/>
          </a:xfrm>
          <a:prstGeom prst="rect">
            <a:avLst/>
          </a:prstGeom>
        </p:spPr>
      </p:pic>
      <p:grpSp>
        <p:nvGrpSpPr>
          <p:cNvPr id="34" name="Nhóm 33">
            <a:extLst>
              <a:ext uri="{FF2B5EF4-FFF2-40B4-BE49-F238E27FC236}">
                <a16:creationId xmlns:a16="http://schemas.microsoft.com/office/drawing/2014/main" id="{8A9F9E7F-DB33-49F9-9B13-A91F8877622D}"/>
              </a:ext>
            </a:extLst>
          </p:cNvPr>
          <p:cNvGrpSpPr/>
          <p:nvPr/>
        </p:nvGrpSpPr>
        <p:grpSpPr>
          <a:xfrm>
            <a:off x="534120" y="215943"/>
            <a:ext cx="11036675" cy="5337855"/>
            <a:chOff x="777955" y="1032853"/>
            <a:chExt cx="11036675" cy="5337855"/>
          </a:xfrm>
        </p:grpSpPr>
        <p:grpSp>
          <p:nvGrpSpPr>
            <p:cNvPr id="16" name="Nhóm 15">
              <a:extLst>
                <a:ext uri="{FF2B5EF4-FFF2-40B4-BE49-F238E27FC236}">
                  <a16:creationId xmlns:a16="http://schemas.microsoft.com/office/drawing/2014/main" id="{1D1A50F2-9578-471D-9B58-F6FBFCBEFB07}"/>
                </a:ext>
              </a:extLst>
            </p:cNvPr>
            <p:cNvGrpSpPr/>
            <p:nvPr/>
          </p:nvGrpSpPr>
          <p:grpSpPr>
            <a:xfrm>
              <a:off x="777955" y="1276639"/>
              <a:ext cx="1902337" cy="952500"/>
              <a:chOff x="2656573" y="1908983"/>
              <a:chExt cx="1902337" cy="952500"/>
            </a:xfrm>
          </p:grpSpPr>
          <p:pic>
            <p:nvPicPr>
              <p:cNvPr id="17" name="Hình ảnh 16">
                <a:extLst>
                  <a:ext uri="{FF2B5EF4-FFF2-40B4-BE49-F238E27FC236}">
                    <a16:creationId xmlns:a16="http://schemas.microsoft.com/office/drawing/2014/main" id="{6AD18C78-A643-4B0D-AF98-81BAD036FF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6573" y="1908983"/>
                <a:ext cx="952500" cy="952500"/>
              </a:xfrm>
              <a:prstGeom prst="rect">
                <a:avLst/>
              </a:prstGeom>
            </p:spPr>
          </p:pic>
          <p:pic>
            <p:nvPicPr>
              <p:cNvPr id="18" name="Hình ảnh 17">
                <a:extLst>
                  <a:ext uri="{FF2B5EF4-FFF2-40B4-BE49-F238E27FC236}">
                    <a16:creationId xmlns:a16="http://schemas.microsoft.com/office/drawing/2014/main" id="{7A4E0DE3-8C16-48E5-84DE-14D977C835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9312" y="2306737"/>
                <a:ext cx="528581" cy="528581"/>
              </a:xfrm>
              <a:prstGeom prst="rect">
                <a:avLst/>
              </a:prstGeom>
            </p:spPr>
          </p:pic>
          <p:sp>
            <p:nvSpPr>
              <p:cNvPr id="19" name="Hộp Văn bản 18">
                <a:extLst>
                  <a:ext uri="{FF2B5EF4-FFF2-40B4-BE49-F238E27FC236}">
                    <a16:creationId xmlns:a16="http://schemas.microsoft.com/office/drawing/2014/main" id="{E0D6B00B-D4F2-442D-99F7-D56D895453EC}"/>
                  </a:ext>
                </a:extLst>
              </p:cNvPr>
              <p:cNvSpPr txBox="1"/>
              <p:nvPr/>
            </p:nvSpPr>
            <p:spPr>
              <a:xfrm>
                <a:off x="3606410" y="2040292"/>
                <a:ext cx="952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b="1" dirty="0">
                    <a:solidFill>
                      <a:srgbClr val="ECECEC"/>
                    </a:solidFill>
                    <a:highlight>
                      <a:srgbClr val="E06F26"/>
                    </a:highlight>
                  </a:rPr>
                  <a:t>ĐỘNG</a:t>
                </a:r>
              </a:p>
              <a:p>
                <a:r>
                  <a:rPr lang="vi-VN" b="1" dirty="0">
                    <a:solidFill>
                      <a:srgbClr val="ECECEC"/>
                    </a:solidFill>
                    <a:highlight>
                      <a:srgbClr val="E06F26"/>
                    </a:highlight>
                  </a:rPr>
                  <a:t>CƠ</a:t>
                </a:r>
              </a:p>
            </p:txBody>
          </p:sp>
        </p:grpSp>
        <p:sp>
          <p:nvSpPr>
            <p:cNvPr id="20" name="Hộp Văn bản 19">
              <a:extLst>
                <a:ext uri="{FF2B5EF4-FFF2-40B4-BE49-F238E27FC236}">
                  <a16:creationId xmlns:a16="http://schemas.microsoft.com/office/drawing/2014/main" id="{D4882F22-5DBA-4650-8907-0773C692819C}"/>
                </a:ext>
              </a:extLst>
            </p:cNvPr>
            <p:cNvSpPr txBox="1"/>
            <p:nvPr/>
          </p:nvSpPr>
          <p:spPr>
            <a:xfrm>
              <a:off x="1492010" y="1032853"/>
              <a:ext cx="5702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000" dirty="0" err="1">
                  <a:solidFill>
                    <a:srgbClr val="ECECEC"/>
                  </a:solidFill>
                </a:rPr>
                <a:t>Lý</a:t>
              </a:r>
              <a:r>
                <a:rPr lang="vi-VN" sz="2000" dirty="0">
                  <a:solidFill>
                    <a:srgbClr val="ECECEC"/>
                  </a:solidFill>
                </a:rPr>
                <a:t> </a:t>
              </a:r>
              <a:r>
                <a:rPr lang="vi-VN" sz="2000" dirty="0" err="1">
                  <a:solidFill>
                    <a:srgbClr val="ECECEC"/>
                  </a:solidFill>
                </a:rPr>
                <a:t>thuyết</a:t>
              </a:r>
              <a:r>
                <a:rPr lang="vi-VN" sz="2000" dirty="0">
                  <a:solidFill>
                    <a:srgbClr val="ECECEC"/>
                  </a:solidFill>
                </a:rPr>
                <a:t> </a:t>
              </a:r>
              <a:r>
                <a:rPr lang="vi-VN" sz="2000" b="1" dirty="0">
                  <a:solidFill>
                    <a:srgbClr val="ECECEC"/>
                  </a:solidFill>
                  <a:highlight>
                    <a:srgbClr val="E06F26"/>
                  </a:highlight>
                </a:rPr>
                <a:t>“2 </a:t>
              </a:r>
              <a:r>
                <a:rPr lang="vi-VN" sz="2000" b="1" dirty="0" err="1">
                  <a:solidFill>
                    <a:srgbClr val="ECECEC"/>
                  </a:solidFill>
                  <a:highlight>
                    <a:srgbClr val="E06F26"/>
                  </a:highlight>
                </a:rPr>
                <a:t>yếu</a:t>
              </a:r>
              <a:r>
                <a:rPr lang="vi-VN" sz="2000" b="1" dirty="0">
                  <a:solidFill>
                    <a:srgbClr val="ECECEC"/>
                  </a:solidFill>
                  <a:highlight>
                    <a:srgbClr val="E06F26"/>
                  </a:highlight>
                </a:rPr>
                <a:t> </a:t>
              </a:r>
              <a:r>
                <a:rPr lang="vi-VN" sz="2000" b="1" dirty="0" err="1">
                  <a:solidFill>
                    <a:srgbClr val="ECECEC"/>
                  </a:solidFill>
                  <a:highlight>
                    <a:srgbClr val="E06F26"/>
                  </a:highlight>
                </a:rPr>
                <a:t>tố</a:t>
              </a:r>
              <a:r>
                <a:rPr lang="vi-VN" sz="2000" b="1" dirty="0">
                  <a:solidFill>
                    <a:srgbClr val="ECECEC"/>
                  </a:solidFill>
                  <a:highlight>
                    <a:srgbClr val="E06F26"/>
                  </a:highlight>
                </a:rPr>
                <a:t>” </a:t>
              </a:r>
              <a:r>
                <a:rPr lang="vi-VN" sz="2000" b="1" dirty="0" err="1">
                  <a:solidFill>
                    <a:srgbClr val="ECECEC"/>
                  </a:solidFill>
                  <a:highlight>
                    <a:srgbClr val="E06F26"/>
                  </a:highlight>
                </a:rPr>
                <a:t>của</a:t>
              </a:r>
              <a:r>
                <a:rPr lang="vi-VN" sz="2000" b="1" dirty="0">
                  <a:solidFill>
                    <a:srgbClr val="ECECEC"/>
                  </a:solidFill>
                  <a:highlight>
                    <a:srgbClr val="E06F26"/>
                  </a:highlight>
                </a:rPr>
                <a:t> </a:t>
              </a:r>
              <a:r>
                <a:rPr lang="vi-VN" sz="2000" b="1" dirty="0" err="1">
                  <a:solidFill>
                    <a:srgbClr val="ECECEC"/>
                  </a:solidFill>
                  <a:highlight>
                    <a:srgbClr val="E06F26"/>
                  </a:highlight>
                </a:rPr>
                <a:t>Herzberg</a:t>
              </a:r>
              <a:endParaRPr lang="vi-VN" sz="2000" b="1" dirty="0">
                <a:solidFill>
                  <a:srgbClr val="ECECEC"/>
                </a:solidFill>
                <a:highlight>
                  <a:srgbClr val="E06F26"/>
                </a:highlight>
              </a:endParaRPr>
            </a:p>
          </p:txBody>
        </p:sp>
        <p:grpSp>
          <p:nvGrpSpPr>
            <p:cNvPr id="28" name="Nhóm 27">
              <a:extLst>
                <a:ext uri="{FF2B5EF4-FFF2-40B4-BE49-F238E27FC236}">
                  <a16:creationId xmlns:a16="http://schemas.microsoft.com/office/drawing/2014/main" id="{B5B8A94A-C662-49B0-9F62-7081087DD66A}"/>
                </a:ext>
              </a:extLst>
            </p:cNvPr>
            <p:cNvGrpSpPr/>
            <p:nvPr/>
          </p:nvGrpSpPr>
          <p:grpSpPr>
            <a:xfrm>
              <a:off x="836143" y="1232908"/>
              <a:ext cx="10978487" cy="5137800"/>
              <a:chOff x="836143" y="1232908"/>
              <a:chExt cx="10978487" cy="5137800"/>
            </a:xfrm>
          </p:grpSpPr>
          <p:cxnSp>
            <p:nvCxnSpPr>
              <p:cNvPr id="7" name="Đường nối Thẳng 6">
                <a:extLst>
                  <a:ext uri="{FF2B5EF4-FFF2-40B4-BE49-F238E27FC236}">
                    <a16:creationId xmlns:a16="http://schemas.microsoft.com/office/drawing/2014/main" id="{95D0FE57-BCE3-487A-97C5-A2963A175929}"/>
                  </a:ext>
                </a:extLst>
              </p:cNvPr>
              <p:cNvCxnSpPr/>
              <p:nvPr/>
            </p:nvCxnSpPr>
            <p:spPr>
              <a:xfrm>
                <a:off x="836144" y="2162629"/>
                <a:ext cx="0" cy="419676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Đường nối Thẳng 23">
                <a:extLst>
                  <a:ext uri="{FF2B5EF4-FFF2-40B4-BE49-F238E27FC236}">
                    <a16:creationId xmlns:a16="http://schemas.microsoft.com/office/drawing/2014/main" id="{103CCEE4-CB60-4ADA-A2DE-E31332144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6143" y="6359391"/>
                <a:ext cx="1097848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Đường nối Thẳng 30">
                <a:extLst>
                  <a:ext uri="{FF2B5EF4-FFF2-40B4-BE49-F238E27FC236}">
                    <a16:creationId xmlns:a16="http://schemas.microsoft.com/office/drawing/2014/main" id="{D7B0A7D8-552B-426F-B094-E33A0D4A28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14629" y="1232908"/>
                <a:ext cx="0" cy="51378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Đường nối Thẳng 32">
                <a:extLst>
                  <a:ext uri="{FF2B5EF4-FFF2-40B4-BE49-F238E27FC236}">
                    <a16:creationId xmlns:a16="http://schemas.microsoft.com/office/drawing/2014/main" id="{A49521C9-1A09-4CE5-9602-985D2FD0A9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4114" y="1232908"/>
                <a:ext cx="611051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Hộp Văn bản 35">
            <a:extLst>
              <a:ext uri="{FF2B5EF4-FFF2-40B4-BE49-F238E27FC236}">
                <a16:creationId xmlns:a16="http://schemas.microsoft.com/office/drawing/2014/main" id="{FA785064-CCF5-4B4C-BE4A-03D3CDA0D62D}"/>
              </a:ext>
            </a:extLst>
          </p:cNvPr>
          <p:cNvSpPr txBox="1"/>
          <p:nvPr/>
        </p:nvSpPr>
        <p:spPr>
          <a:xfrm flipH="1">
            <a:off x="921378" y="1489595"/>
            <a:ext cx="1013018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 err="1">
                <a:solidFill>
                  <a:srgbClr val="ECECEC"/>
                </a:solidFill>
              </a:rPr>
              <a:t>Là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nhóm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b="1" dirty="0" err="1">
                <a:solidFill>
                  <a:srgbClr val="ECECEC"/>
                </a:solidFill>
                <a:highlight>
                  <a:srgbClr val="E06F26"/>
                </a:highlight>
              </a:rPr>
              <a:t>yếu</a:t>
            </a:r>
            <a:r>
              <a:rPr lang="vi-VN" sz="2400" b="1" dirty="0">
                <a:solidFill>
                  <a:srgbClr val="ECECEC"/>
                </a:solidFill>
                <a:highlight>
                  <a:srgbClr val="E06F26"/>
                </a:highlight>
              </a:rPr>
              <a:t> </a:t>
            </a:r>
            <a:r>
              <a:rPr lang="vi-VN" sz="2400" b="1" dirty="0" err="1">
                <a:solidFill>
                  <a:srgbClr val="ECECEC"/>
                </a:solidFill>
                <a:highlight>
                  <a:srgbClr val="E06F26"/>
                </a:highlight>
              </a:rPr>
              <a:t>tố</a:t>
            </a:r>
            <a:r>
              <a:rPr lang="vi-VN" sz="2400" b="1" dirty="0">
                <a:solidFill>
                  <a:srgbClr val="ECECEC"/>
                </a:solidFill>
                <a:highlight>
                  <a:srgbClr val="E06F26"/>
                </a:highlight>
              </a:rPr>
              <a:t> </a:t>
            </a:r>
            <a:r>
              <a:rPr lang="vi-VN" sz="2400" b="1" dirty="0" err="1">
                <a:solidFill>
                  <a:srgbClr val="ECECEC"/>
                </a:solidFill>
                <a:highlight>
                  <a:srgbClr val="E06F26"/>
                </a:highlight>
              </a:rPr>
              <a:t>tạo</a:t>
            </a:r>
            <a:r>
              <a:rPr lang="vi-VN" sz="2400" b="1" dirty="0">
                <a:solidFill>
                  <a:srgbClr val="ECECEC"/>
                </a:solidFill>
                <a:highlight>
                  <a:srgbClr val="E06F26"/>
                </a:highlight>
              </a:rPr>
              <a:t> </a:t>
            </a:r>
            <a:r>
              <a:rPr lang="vi-VN" sz="2400" b="1" dirty="0" err="1">
                <a:solidFill>
                  <a:srgbClr val="ECECEC"/>
                </a:solidFill>
                <a:highlight>
                  <a:srgbClr val="E06F26"/>
                </a:highlight>
              </a:rPr>
              <a:t>sự</a:t>
            </a:r>
            <a:r>
              <a:rPr lang="vi-VN" sz="2400" b="1" dirty="0">
                <a:solidFill>
                  <a:srgbClr val="ECECEC"/>
                </a:solidFill>
                <a:highlight>
                  <a:srgbClr val="E06F26"/>
                </a:highlight>
              </a:rPr>
              <a:t> </a:t>
            </a:r>
            <a:r>
              <a:rPr lang="vi-VN" sz="2400" b="1" dirty="0" err="1">
                <a:solidFill>
                  <a:srgbClr val="ECECEC"/>
                </a:solidFill>
                <a:highlight>
                  <a:srgbClr val="E06F26"/>
                </a:highlight>
              </a:rPr>
              <a:t>động</a:t>
            </a:r>
            <a:r>
              <a:rPr lang="vi-VN" sz="2400" b="1" dirty="0">
                <a:solidFill>
                  <a:srgbClr val="ECECEC"/>
                </a:solidFill>
                <a:highlight>
                  <a:srgbClr val="E06F26"/>
                </a:highlight>
              </a:rPr>
              <a:t> </a:t>
            </a:r>
            <a:r>
              <a:rPr lang="vi-VN" sz="2400" b="1" dirty="0" err="1">
                <a:solidFill>
                  <a:srgbClr val="ECECEC"/>
                </a:solidFill>
                <a:highlight>
                  <a:srgbClr val="E06F26"/>
                </a:highlight>
              </a:rPr>
              <a:t>lực</a:t>
            </a:r>
            <a:r>
              <a:rPr lang="vi-VN" sz="2400" b="1" dirty="0">
                <a:solidFill>
                  <a:srgbClr val="ECECEC"/>
                </a:solidFill>
                <a:highlight>
                  <a:srgbClr val="E06F26"/>
                </a:highlight>
              </a:rPr>
              <a:t> </a:t>
            </a:r>
            <a:r>
              <a:rPr lang="vi-VN" sz="2400" b="1" dirty="0" err="1">
                <a:solidFill>
                  <a:srgbClr val="ECECEC"/>
                </a:solidFill>
                <a:highlight>
                  <a:srgbClr val="E06F26"/>
                </a:highlight>
              </a:rPr>
              <a:t>và</a:t>
            </a:r>
            <a:r>
              <a:rPr lang="vi-VN" sz="2400" b="1" dirty="0">
                <a:solidFill>
                  <a:srgbClr val="ECECEC"/>
                </a:solidFill>
                <a:highlight>
                  <a:srgbClr val="E06F26"/>
                </a:highlight>
              </a:rPr>
              <a:t> </a:t>
            </a:r>
            <a:r>
              <a:rPr lang="vi-VN" sz="2400" b="1" dirty="0" err="1">
                <a:solidFill>
                  <a:srgbClr val="ECECEC"/>
                </a:solidFill>
                <a:highlight>
                  <a:srgbClr val="E06F26"/>
                </a:highlight>
              </a:rPr>
              <a:t>sự</a:t>
            </a:r>
            <a:r>
              <a:rPr lang="vi-VN" sz="2400" b="1" dirty="0">
                <a:solidFill>
                  <a:srgbClr val="ECECEC"/>
                </a:solidFill>
                <a:highlight>
                  <a:srgbClr val="E06F26"/>
                </a:highlight>
              </a:rPr>
              <a:t> </a:t>
            </a:r>
            <a:r>
              <a:rPr lang="vi-VN" sz="2400" b="1" dirty="0" err="1">
                <a:solidFill>
                  <a:srgbClr val="ECECEC"/>
                </a:solidFill>
                <a:highlight>
                  <a:srgbClr val="E06F26"/>
                </a:highlight>
              </a:rPr>
              <a:t>thỏa</a:t>
            </a:r>
            <a:r>
              <a:rPr lang="vi-VN" sz="2400" b="1" dirty="0">
                <a:solidFill>
                  <a:srgbClr val="ECECEC"/>
                </a:solidFill>
                <a:highlight>
                  <a:srgbClr val="E06F26"/>
                </a:highlight>
              </a:rPr>
              <a:t> </a:t>
            </a:r>
            <a:r>
              <a:rPr lang="vi-VN" sz="2400" b="1" dirty="0" err="1">
                <a:solidFill>
                  <a:srgbClr val="ECECEC"/>
                </a:solidFill>
                <a:highlight>
                  <a:srgbClr val="E06F26"/>
                </a:highlight>
              </a:rPr>
              <a:t>mãn</a:t>
            </a:r>
            <a:r>
              <a:rPr lang="vi-VN" sz="2400" b="1" dirty="0">
                <a:solidFill>
                  <a:srgbClr val="ECECEC"/>
                </a:solidFill>
                <a:highlight>
                  <a:srgbClr val="E06F26"/>
                </a:highlight>
              </a:rPr>
              <a:t> </a:t>
            </a:r>
            <a:r>
              <a:rPr lang="vi-VN" sz="2400" dirty="0">
                <a:solidFill>
                  <a:srgbClr val="ECECEC"/>
                </a:solidFill>
              </a:rPr>
              <a:t>cho </a:t>
            </a:r>
            <a:r>
              <a:rPr lang="vi-VN" sz="2400" dirty="0" err="1">
                <a:solidFill>
                  <a:srgbClr val="ECECEC"/>
                </a:solidFill>
              </a:rPr>
              <a:t>người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thực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hiện</a:t>
            </a:r>
            <a:r>
              <a:rPr lang="vi-VN" sz="2400" dirty="0">
                <a:solidFill>
                  <a:srgbClr val="ECECEC"/>
                </a:solidFill>
              </a:rPr>
              <a:t> công </a:t>
            </a:r>
            <a:r>
              <a:rPr lang="vi-VN" sz="2400" dirty="0" err="1">
                <a:solidFill>
                  <a:srgbClr val="ECECEC"/>
                </a:solidFill>
              </a:rPr>
              <a:t>việc</a:t>
            </a:r>
            <a:r>
              <a:rPr lang="vi-VN" sz="2400" dirty="0">
                <a:solidFill>
                  <a:srgbClr val="ECECEC"/>
                </a:solidFill>
              </a:rPr>
              <a:t>. Đây </a:t>
            </a:r>
            <a:r>
              <a:rPr lang="vi-VN" sz="2400" dirty="0" err="1">
                <a:solidFill>
                  <a:srgbClr val="ECECEC"/>
                </a:solidFill>
              </a:rPr>
              <a:t>là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nhóm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yếu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tố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thuộc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vào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lĩnh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vực</a:t>
            </a:r>
            <a:r>
              <a:rPr lang="vi-VN" sz="2400" dirty="0">
                <a:solidFill>
                  <a:srgbClr val="ECECEC"/>
                </a:solidFill>
              </a:rPr>
              <a:t> công </a:t>
            </a:r>
            <a:r>
              <a:rPr lang="vi-VN" sz="2400" dirty="0" err="1">
                <a:solidFill>
                  <a:srgbClr val="ECECEC"/>
                </a:solidFill>
              </a:rPr>
              <a:t>việc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và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các</a:t>
            </a:r>
            <a:r>
              <a:rPr lang="vi-VN" sz="2400" dirty="0">
                <a:solidFill>
                  <a:srgbClr val="ECECEC"/>
                </a:solidFill>
              </a:rPr>
              <a:t> nhu </a:t>
            </a:r>
            <a:r>
              <a:rPr lang="vi-VN" sz="2400" dirty="0" err="1">
                <a:solidFill>
                  <a:srgbClr val="ECECEC"/>
                </a:solidFill>
              </a:rPr>
              <a:t>cầu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cá</a:t>
            </a:r>
            <a:r>
              <a:rPr lang="vi-VN" sz="2400" dirty="0">
                <a:solidFill>
                  <a:srgbClr val="ECECEC"/>
                </a:solidFill>
              </a:rPr>
              <a:t> nhân </a:t>
            </a:r>
            <a:r>
              <a:rPr lang="vi-VN" sz="2400" dirty="0" err="1">
                <a:solidFill>
                  <a:srgbClr val="ECECEC"/>
                </a:solidFill>
              </a:rPr>
              <a:t>người</a:t>
            </a:r>
            <a:r>
              <a:rPr lang="vi-VN" sz="2400" dirty="0">
                <a:solidFill>
                  <a:srgbClr val="ECECEC"/>
                </a:solidFill>
              </a:rPr>
              <a:t> lao </a:t>
            </a:r>
            <a:r>
              <a:rPr lang="vi-VN" sz="2400" dirty="0" err="1">
                <a:solidFill>
                  <a:srgbClr val="ECECEC"/>
                </a:solidFill>
              </a:rPr>
              <a:t>động</a:t>
            </a:r>
            <a:r>
              <a:rPr lang="vi-VN" sz="2400" dirty="0">
                <a:solidFill>
                  <a:srgbClr val="ECECEC"/>
                </a:solidFill>
              </a:rPr>
              <a:t>. </a:t>
            </a:r>
            <a:r>
              <a:rPr lang="vi-VN" sz="2400" dirty="0" err="1">
                <a:solidFill>
                  <a:srgbClr val="ECECEC"/>
                </a:solidFill>
              </a:rPr>
              <a:t>Yếu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tố</a:t>
            </a:r>
            <a:r>
              <a:rPr lang="vi-VN" sz="2400" dirty="0">
                <a:solidFill>
                  <a:srgbClr val="ECECEC"/>
                </a:solidFill>
              </a:rPr>
              <a:t> này bao </a:t>
            </a:r>
            <a:r>
              <a:rPr lang="vi-VN" sz="2400" dirty="0" err="1">
                <a:solidFill>
                  <a:srgbClr val="ECECEC"/>
                </a:solidFill>
              </a:rPr>
              <a:t>gồm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những</a:t>
            </a:r>
            <a:r>
              <a:rPr lang="vi-VN" sz="2400" dirty="0">
                <a:solidFill>
                  <a:srgbClr val="ECECEC"/>
                </a:solidFill>
              </a:rPr>
              <a:t> then </a:t>
            </a:r>
            <a:r>
              <a:rPr lang="vi-VN" sz="2400" dirty="0" err="1">
                <a:solidFill>
                  <a:srgbClr val="ECECEC"/>
                </a:solidFill>
              </a:rPr>
              <a:t>chốt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để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tạo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động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lực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và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thỏa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mãn</a:t>
            </a:r>
            <a:r>
              <a:rPr lang="vi-VN" sz="2400" dirty="0">
                <a:solidFill>
                  <a:srgbClr val="ECECEC"/>
                </a:solidFill>
              </a:rPr>
              <a:t> trong công </a:t>
            </a:r>
            <a:r>
              <a:rPr lang="vi-VN" sz="2400" dirty="0" err="1">
                <a:solidFill>
                  <a:srgbClr val="ECECEC"/>
                </a:solidFill>
              </a:rPr>
              <a:t>việc</a:t>
            </a:r>
            <a:r>
              <a:rPr lang="vi-VN" sz="2400" dirty="0">
                <a:solidFill>
                  <a:srgbClr val="ECECEC"/>
                </a:solidFill>
              </a:rPr>
              <a:t> như sau: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b="1" dirty="0" err="1">
                <a:solidFill>
                  <a:srgbClr val="ECECEC"/>
                </a:solidFill>
              </a:rPr>
              <a:t>Sự</a:t>
            </a:r>
            <a:r>
              <a:rPr lang="vi-VN" sz="2400" b="1" dirty="0">
                <a:solidFill>
                  <a:srgbClr val="ECECEC"/>
                </a:solidFill>
              </a:rPr>
              <a:t> </a:t>
            </a:r>
            <a:r>
              <a:rPr lang="vi-VN" sz="2400" b="1" dirty="0" err="1">
                <a:solidFill>
                  <a:srgbClr val="ECECEC"/>
                </a:solidFill>
              </a:rPr>
              <a:t>thành</a:t>
            </a:r>
            <a:r>
              <a:rPr lang="vi-VN" sz="2400" b="1" dirty="0">
                <a:solidFill>
                  <a:srgbClr val="ECECEC"/>
                </a:solidFill>
              </a:rPr>
              <a:t> </a:t>
            </a:r>
            <a:r>
              <a:rPr lang="vi-VN" sz="2400" b="1" dirty="0" err="1">
                <a:solidFill>
                  <a:srgbClr val="ECECEC"/>
                </a:solidFill>
              </a:rPr>
              <a:t>đạt</a:t>
            </a:r>
            <a:endParaRPr lang="vi-VN" sz="2400" b="1" dirty="0">
              <a:solidFill>
                <a:srgbClr val="ECECEC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b="1" dirty="0" err="1">
                <a:solidFill>
                  <a:srgbClr val="ECECEC"/>
                </a:solidFill>
              </a:rPr>
              <a:t>Sự</a:t>
            </a:r>
            <a:r>
              <a:rPr lang="vi-VN" sz="2400" b="1" dirty="0">
                <a:solidFill>
                  <a:srgbClr val="ECECEC"/>
                </a:solidFill>
              </a:rPr>
              <a:t> tôn vinh</a:t>
            </a:r>
            <a:r>
              <a:rPr lang="vi-VN" sz="2400" dirty="0">
                <a:solidFill>
                  <a:srgbClr val="ECECEC"/>
                </a:solidFill>
              </a:rPr>
              <a:t>, </a:t>
            </a:r>
            <a:r>
              <a:rPr lang="vi-VN" sz="2400" dirty="0" err="1">
                <a:solidFill>
                  <a:srgbClr val="ECECEC"/>
                </a:solidFill>
              </a:rPr>
              <a:t>các</a:t>
            </a:r>
            <a:r>
              <a:rPr lang="vi-VN" sz="2400" dirty="0">
                <a:solidFill>
                  <a:srgbClr val="ECECEC"/>
                </a:solidFill>
              </a:rPr>
              <a:t> công </a:t>
            </a:r>
            <a:r>
              <a:rPr lang="vi-VN" sz="2400" dirty="0" err="1">
                <a:solidFill>
                  <a:srgbClr val="ECECEC"/>
                </a:solidFill>
              </a:rPr>
              <a:t>nhận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thành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tích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của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tổ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chức</a:t>
            </a:r>
            <a:r>
              <a:rPr lang="vi-VN" sz="2400" dirty="0">
                <a:solidFill>
                  <a:srgbClr val="ECECEC"/>
                </a:solidFill>
              </a:rPr>
              <a:t>, </a:t>
            </a:r>
            <a:r>
              <a:rPr lang="vi-VN" sz="2400" dirty="0" err="1">
                <a:solidFill>
                  <a:srgbClr val="ECECEC"/>
                </a:solidFill>
              </a:rPr>
              <a:t>lãnh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đạo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và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các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đồng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nghiệp</a:t>
            </a:r>
            <a:r>
              <a:rPr lang="vi-VN" sz="2400" dirty="0">
                <a:solidFill>
                  <a:srgbClr val="ECECEC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b="1" dirty="0" err="1">
                <a:solidFill>
                  <a:srgbClr val="ECECEC"/>
                </a:solidFill>
              </a:rPr>
              <a:t>Đặc</a:t>
            </a:r>
            <a:r>
              <a:rPr lang="vi-VN" sz="2400" b="1" dirty="0">
                <a:solidFill>
                  <a:srgbClr val="ECECEC"/>
                </a:solidFill>
              </a:rPr>
              <a:t> </a:t>
            </a:r>
            <a:r>
              <a:rPr lang="vi-VN" sz="2400" b="1" dirty="0" err="1">
                <a:solidFill>
                  <a:srgbClr val="ECECEC"/>
                </a:solidFill>
              </a:rPr>
              <a:t>điểm</a:t>
            </a:r>
            <a:r>
              <a:rPr lang="vi-VN" sz="2400" b="1" dirty="0">
                <a:solidFill>
                  <a:srgbClr val="ECECEC"/>
                </a:solidFill>
              </a:rPr>
              <a:t> </a:t>
            </a:r>
            <a:r>
              <a:rPr lang="vi-VN" sz="2400" b="1" dirty="0" err="1">
                <a:solidFill>
                  <a:srgbClr val="ECECEC"/>
                </a:solidFill>
              </a:rPr>
              <a:t>và</a:t>
            </a:r>
            <a:r>
              <a:rPr lang="vi-VN" sz="2400" b="1" dirty="0">
                <a:solidFill>
                  <a:srgbClr val="ECECEC"/>
                </a:solidFill>
              </a:rPr>
              <a:t> </a:t>
            </a:r>
            <a:r>
              <a:rPr lang="vi-VN" sz="2400" b="1" dirty="0" err="1">
                <a:solidFill>
                  <a:srgbClr val="ECECEC"/>
                </a:solidFill>
              </a:rPr>
              <a:t>bản</a:t>
            </a:r>
            <a:r>
              <a:rPr lang="vi-VN" sz="2400" b="1" dirty="0">
                <a:solidFill>
                  <a:srgbClr val="ECECEC"/>
                </a:solidFill>
              </a:rPr>
              <a:t> </a:t>
            </a:r>
            <a:r>
              <a:rPr lang="vi-VN" sz="2400" b="1" dirty="0" err="1">
                <a:solidFill>
                  <a:srgbClr val="ECECEC"/>
                </a:solidFill>
              </a:rPr>
              <a:t>chất</a:t>
            </a:r>
            <a:r>
              <a:rPr lang="vi-VN" sz="2400" b="1" dirty="0">
                <a:solidFill>
                  <a:srgbClr val="ECECEC"/>
                </a:solidFill>
              </a:rPr>
              <a:t> </a:t>
            </a:r>
            <a:r>
              <a:rPr lang="vi-VN" sz="2400" dirty="0">
                <a:solidFill>
                  <a:srgbClr val="ECECEC"/>
                </a:solidFill>
              </a:rPr>
              <a:t>bên trong </a:t>
            </a:r>
            <a:r>
              <a:rPr lang="vi-VN" sz="2400" dirty="0" err="1">
                <a:solidFill>
                  <a:srgbClr val="ECECEC"/>
                </a:solidFill>
              </a:rPr>
              <a:t>của</a:t>
            </a:r>
            <a:r>
              <a:rPr lang="vi-VN" sz="2400" dirty="0">
                <a:solidFill>
                  <a:srgbClr val="ECECEC"/>
                </a:solidFill>
              </a:rPr>
              <a:t> công </a:t>
            </a:r>
            <a:r>
              <a:rPr lang="vi-VN" sz="2400" dirty="0" err="1">
                <a:solidFill>
                  <a:srgbClr val="ECECEC"/>
                </a:solidFill>
              </a:rPr>
              <a:t>việc</a:t>
            </a:r>
            <a:r>
              <a:rPr lang="vi-VN" sz="2400" dirty="0">
                <a:solidFill>
                  <a:srgbClr val="ECECEC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b="1" dirty="0" err="1">
                <a:solidFill>
                  <a:srgbClr val="ECECEC"/>
                </a:solidFill>
              </a:rPr>
              <a:t>Những</a:t>
            </a:r>
            <a:r>
              <a:rPr lang="vi-VN" sz="2400" b="1" dirty="0">
                <a:solidFill>
                  <a:srgbClr val="ECECEC"/>
                </a:solidFill>
              </a:rPr>
              <a:t> </a:t>
            </a:r>
            <a:r>
              <a:rPr lang="vi-VN" sz="2400" b="1" dirty="0" err="1">
                <a:solidFill>
                  <a:srgbClr val="ECECEC"/>
                </a:solidFill>
              </a:rPr>
              <a:t>trách</a:t>
            </a:r>
            <a:r>
              <a:rPr lang="vi-VN" sz="2400" b="1" dirty="0">
                <a:solidFill>
                  <a:srgbClr val="ECECEC"/>
                </a:solidFill>
              </a:rPr>
              <a:t> </a:t>
            </a:r>
            <a:r>
              <a:rPr lang="vi-VN" sz="2400" b="1" dirty="0" err="1">
                <a:solidFill>
                  <a:srgbClr val="ECECEC"/>
                </a:solidFill>
              </a:rPr>
              <a:t>nhiệm</a:t>
            </a:r>
            <a:r>
              <a:rPr lang="vi-VN" sz="2400" b="1" dirty="0">
                <a:solidFill>
                  <a:srgbClr val="ECECEC"/>
                </a:solidFill>
              </a:rPr>
              <a:t> </a:t>
            </a:r>
            <a:r>
              <a:rPr lang="vi-VN" sz="2400" dirty="0">
                <a:solidFill>
                  <a:srgbClr val="ECECEC"/>
                </a:solidFill>
              </a:rPr>
              <a:t>trong công </a:t>
            </a:r>
            <a:r>
              <a:rPr lang="vi-VN" sz="2400" dirty="0" err="1">
                <a:solidFill>
                  <a:srgbClr val="ECECEC"/>
                </a:solidFill>
              </a:rPr>
              <a:t>việc</a:t>
            </a:r>
            <a:r>
              <a:rPr lang="vi-VN" sz="2400" dirty="0">
                <a:solidFill>
                  <a:srgbClr val="ECECEC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b="1" dirty="0" err="1">
                <a:solidFill>
                  <a:srgbClr val="ECECEC"/>
                </a:solidFill>
              </a:rPr>
              <a:t>Các</a:t>
            </a:r>
            <a:r>
              <a:rPr lang="vi-VN" sz="2400" b="1" dirty="0">
                <a:solidFill>
                  <a:srgbClr val="ECECEC"/>
                </a:solidFill>
              </a:rPr>
              <a:t> cơ </a:t>
            </a:r>
            <a:r>
              <a:rPr lang="vi-VN" sz="2400" b="1" dirty="0" err="1">
                <a:solidFill>
                  <a:srgbClr val="ECECEC"/>
                </a:solidFill>
              </a:rPr>
              <a:t>hội</a:t>
            </a:r>
            <a:r>
              <a:rPr lang="vi-VN" sz="2400" b="1" dirty="0">
                <a:solidFill>
                  <a:srgbClr val="ECECEC"/>
                </a:solidFill>
              </a:rPr>
              <a:t> thăng </a:t>
            </a:r>
            <a:r>
              <a:rPr lang="vi-VN" sz="2400" b="1" dirty="0" err="1">
                <a:solidFill>
                  <a:srgbClr val="ECECEC"/>
                </a:solidFill>
              </a:rPr>
              <a:t>tiến</a:t>
            </a:r>
            <a:r>
              <a:rPr lang="vi-VN" sz="2400" b="1" dirty="0">
                <a:solidFill>
                  <a:srgbClr val="ECECEC"/>
                </a:solidFill>
              </a:rPr>
              <a:t> </a:t>
            </a:r>
            <a:r>
              <a:rPr lang="vi-VN" sz="2400" dirty="0">
                <a:solidFill>
                  <a:srgbClr val="ECECEC"/>
                </a:solidFill>
              </a:rPr>
              <a:t>trong công </a:t>
            </a:r>
            <a:r>
              <a:rPr lang="vi-VN" sz="2400" dirty="0" err="1">
                <a:solidFill>
                  <a:srgbClr val="ECECEC"/>
                </a:solidFill>
              </a:rPr>
              <a:t>việc</a:t>
            </a:r>
            <a:r>
              <a:rPr lang="vi-VN" sz="2400" dirty="0">
                <a:solidFill>
                  <a:srgbClr val="ECECEC"/>
                </a:solidFill>
              </a:rPr>
              <a:t>.</a:t>
            </a: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9C0589E-C545-43F0-9781-0219CD43171D}"/>
              </a:ext>
            </a:extLst>
          </p:cNvPr>
          <p:cNvSpPr txBox="1"/>
          <p:nvPr/>
        </p:nvSpPr>
        <p:spPr>
          <a:xfrm>
            <a:off x="9840615" y="415997"/>
            <a:ext cx="2206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rgbClr val="ECECEC"/>
                </a:solidFill>
                <a:highlight>
                  <a:srgbClr val="E06F26"/>
                </a:highlight>
              </a:rPr>
              <a:t>NHÓM 1</a:t>
            </a:r>
          </a:p>
        </p:txBody>
      </p:sp>
    </p:spTree>
    <p:extLst>
      <p:ext uri="{BB962C8B-B14F-4D97-AF65-F5344CB8AC3E}">
        <p14:creationId xmlns:p14="http://schemas.microsoft.com/office/powerpoint/2010/main" val="2947396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58C2D214-9062-460A-8CB9-CD4A26696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EC4F-2863-4258-8DA6-7E72115F78B1}" type="slidenum">
              <a:rPr lang="vi-VN" smtClean="0"/>
              <a:pPr/>
              <a:t>14</a:t>
            </a:fld>
            <a:endParaRPr lang="vi-VN"/>
          </a:p>
        </p:txBody>
      </p:sp>
      <p:grpSp>
        <p:nvGrpSpPr>
          <p:cNvPr id="9" name="Nhóm 8">
            <a:extLst>
              <a:ext uri="{FF2B5EF4-FFF2-40B4-BE49-F238E27FC236}">
                <a16:creationId xmlns:a16="http://schemas.microsoft.com/office/drawing/2014/main" id="{DF03B50F-82C1-402D-943D-953A55699978}"/>
              </a:ext>
            </a:extLst>
          </p:cNvPr>
          <p:cNvGrpSpPr/>
          <p:nvPr/>
        </p:nvGrpSpPr>
        <p:grpSpPr>
          <a:xfrm>
            <a:off x="236947" y="5662708"/>
            <a:ext cx="1578654" cy="1277254"/>
            <a:chOff x="7913867" y="4910152"/>
            <a:chExt cx="1578654" cy="1277254"/>
          </a:xfrm>
        </p:grpSpPr>
        <p:grpSp>
          <p:nvGrpSpPr>
            <p:cNvPr id="10" name="Nhóm 9">
              <a:extLst>
                <a:ext uri="{FF2B5EF4-FFF2-40B4-BE49-F238E27FC236}">
                  <a16:creationId xmlns:a16="http://schemas.microsoft.com/office/drawing/2014/main" id="{1C2F82F7-9FE7-4763-9D4E-AB8D9CE02408}"/>
                </a:ext>
              </a:extLst>
            </p:cNvPr>
            <p:cNvGrpSpPr/>
            <p:nvPr/>
          </p:nvGrpSpPr>
          <p:grpSpPr>
            <a:xfrm>
              <a:off x="7913867" y="4940911"/>
              <a:ext cx="1578654" cy="1246495"/>
              <a:chOff x="8715293" y="4858296"/>
              <a:chExt cx="1578654" cy="1246495"/>
            </a:xfrm>
          </p:grpSpPr>
          <p:sp>
            <p:nvSpPr>
              <p:cNvPr id="14" name="Hình chữ nhật: Góc Tròn 13">
                <a:extLst>
                  <a:ext uri="{FF2B5EF4-FFF2-40B4-BE49-F238E27FC236}">
                    <a16:creationId xmlns:a16="http://schemas.microsoft.com/office/drawing/2014/main" id="{4E1084A8-6622-4E40-9A4A-00B141DA8703}"/>
                  </a:ext>
                </a:extLst>
              </p:cNvPr>
              <p:cNvSpPr/>
              <p:nvPr/>
            </p:nvSpPr>
            <p:spPr>
              <a:xfrm>
                <a:off x="8715293" y="5137633"/>
                <a:ext cx="1578654" cy="687823"/>
              </a:xfrm>
              <a:prstGeom prst="roundRect">
                <a:avLst/>
              </a:prstGeom>
              <a:solidFill>
                <a:srgbClr val="E06F26"/>
              </a:solidFill>
              <a:ln w="28575">
                <a:solidFill>
                  <a:srgbClr val="E06F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vi-VN" b="1" dirty="0">
                    <a:solidFill>
                      <a:srgbClr val="E06F26"/>
                    </a:solidFill>
                    <a:highlight>
                      <a:srgbClr val="ECECEC"/>
                    </a:highlight>
                  </a:rPr>
                  <a:t>CƠ SỞ</a:t>
                </a:r>
              </a:p>
              <a:p>
                <a:r>
                  <a:rPr lang="vi-VN" sz="1800" b="1" dirty="0">
                    <a:solidFill>
                      <a:schemeClr val="bg1"/>
                    </a:solidFill>
                  </a:rPr>
                  <a:t>LÝ THUYẾT</a:t>
                </a:r>
              </a:p>
            </p:txBody>
          </p:sp>
          <p:sp>
            <p:nvSpPr>
              <p:cNvPr id="15" name="Hộp Văn bản 14">
                <a:extLst>
                  <a:ext uri="{FF2B5EF4-FFF2-40B4-BE49-F238E27FC236}">
                    <a16:creationId xmlns:a16="http://schemas.microsoft.com/office/drawing/2014/main" id="{AA34EB3D-C021-4926-B148-8C902A8BF08B}"/>
                  </a:ext>
                </a:extLst>
              </p:cNvPr>
              <p:cNvSpPr txBox="1"/>
              <p:nvPr/>
            </p:nvSpPr>
            <p:spPr>
              <a:xfrm>
                <a:off x="10177890" y="4858296"/>
                <a:ext cx="45719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sz="7500" b="1" dirty="0">
                    <a:solidFill>
                      <a:srgbClr val="E06F26"/>
                    </a:solidFill>
                  </a:rPr>
                  <a:t>3</a:t>
                </a:r>
              </a:p>
            </p:txBody>
          </p:sp>
        </p:grpSp>
        <p:sp>
          <p:nvSpPr>
            <p:cNvPr id="13" name="Hộp Văn bản 12">
              <a:extLst>
                <a:ext uri="{FF2B5EF4-FFF2-40B4-BE49-F238E27FC236}">
                  <a16:creationId xmlns:a16="http://schemas.microsoft.com/office/drawing/2014/main" id="{EFA72944-90A9-412A-93B2-E595259771F5}"/>
                </a:ext>
              </a:extLst>
            </p:cNvPr>
            <p:cNvSpPr txBox="1"/>
            <p:nvPr/>
          </p:nvSpPr>
          <p:spPr>
            <a:xfrm>
              <a:off x="9343520" y="4910152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ln>
                    <a:solidFill>
                      <a:schemeClr val="bg1"/>
                    </a:solidFill>
                  </a:ln>
                  <a:noFill/>
                </a:rPr>
                <a:t>3</a:t>
              </a:r>
            </a:p>
          </p:txBody>
        </p:sp>
      </p:grpSp>
      <p:pic>
        <p:nvPicPr>
          <p:cNvPr id="11" name="Đồ họa 10" descr="Mạng">
            <a:extLst>
              <a:ext uri="{FF2B5EF4-FFF2-40B4-BE49-F238E27FC236}">
                <a16:creationId xmlns:a16="http://schemas.microsoft.com/office/drawing/2014/main" id="{7A0C0586-2142-4841-824D-99C7B18A8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27715">
            <a:off x="1030052" y="5246130"/>
            <a:ext cx="994895" cy="994895"/>
          </a:xfrm>
          <a:prstGeom prst="rect">
            <a:avLst/>
          </a:prstGeom>
        </p:spPr>
      </p:pic>
      <p:grpSp>
        <p:nvGrpSpPr>
          <p:cNvPr id="34" name="Nhóm 33">
            <a:extLst>
              <a:ext uri="{FF2B5EF4-FFF2-40B4-BE49-F238E27FC236}">
                <a16:creationId xmlns:a16="http://schemas.microsoft.com/office/drawing/2014/main" id="{8A9F9E7F-DB33-49F9-9B13-A91F8877622D}"/>
              </a:ext>
            </a:extLst>
          </p:cNvPr>
          <p:cNvGrpSpPr/>
          <p:nvPr/>
        </p:nvGrpSpPr>
        <p:grpSpPr>
          <a:xfrm>
            <a:off x="534120" y="215943"/>
            <a:ext cx="11036675" cy="5337855"/>
            <a:chOff x="777955" y="1032853"/>
            <a:chExt cx="11036675" cy="5337855"/>
          </a:xfrm>
        </p:grpSpPr>
        <p:grpSp>
          <p:nvGrpSpPr>
            <p:cNvPr id="16" name="Nhóm 15">
              <a:extLst>
                <a:ext uri="{FF2B5EF4-FFF2-40B4-BE49-F238E27FC236}">
                  <a16:creationId xmlns:a16="http://schemas.microsoft.com/office/drawing/2014/main" id="{1D1A50F2-9578-471D-9B58-F6FBFCBEFB07}"/>
                </a:ext>
              </a:extLst>
            </p:cNvPr>
            <p:cNvGrpSpPr/>
            <p:nvPr/>
          </p:nvGrpSpPr>
          <p:grpSpPr>
            <a:xfrm>
              <a:off x="777955" y="1276639"/>
              <a:ext cx="1902337" cy="952500"/>
              <a:chOff x="2656573" y="1908983"/>
              <a:chExt cx="1902337" cy="952500"/>
            </a:xfrm>
          </p:grpSpPr>
          <p:pic>
            <p:nvPicPr>
              <p:cNvPr id="17" name="Hình ảnh 16">
                <a:extLst>
                  <a:ext uri="{FF2B5EF4-FFF2-40B4-BE49-F238E27FC236}">
                    <a16:creationId xmlns:a16="http://schemas.microsoft.com/office/drawing/2014/main" id="{6AD18C78-A643-4B0D-AF98-81BAD036FF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6573" y="1908983"/>
                <a:ext cx="952500" cy="952500"/>
              </a:xfrm>
              <a:prstGeom prst="rect">
                <a:avLst/>
              </a:prstGeom>
            </p:spPr>
          </p:pic>
          <p:pic>
            <p:nvPicPr>
              <p:cNvPr id="18" name="Hình ảnh 17">
                <a:extLst>
                  <a:ext uri="{FF2B5EF4-FFF2-40B4-BE49-F238E27FC236}">
                    <a16:creationId xmlns:a16="http://schemas.microsoft.com/office/drawing/2014/main" id="{7A4E0DE3-8C16-48E5-84DE-14D977C835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9312" y="2306737"/>
                <a:ext cx="528581" cy="528581"/>
              </a:xfrm>
              <a:prstGeom prst="rect">
                <a:avLst/>
              </a:prstGeom>
            </p:spPr>
          </p:pic>
          <p:sp>
            <p:nvSpPr>
              <p:cNvPr id="19" name="Hộp Văn bản 18">
                <a:extLst>
                  <a:ext uri="{FF2B5EF4-FFF2-40B4-BE49-F238E27FC236}">
                    <a16:creationId xmlns:a16="http://schemas.microsoft.com/office/drawing/2014/main" id="{E0D6B00B-D4F2-442D-99F7-D56D895453EC}"/>
                  </a:ext>
                </a:extLst>
              </p:cNvPr>
              <p:cNvSpPr txBox="1"/>
              <p:nvPr/>
            </p:nvSpPr>
            <p:spPr>
              <a:xfrm>
                <a:off x="3606410" y="2040292"/>
                <a:ext cx="952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b="1" dirty="0">
                    <a:solidFill>
                      <a:srgbClr val="ECECEC"/>
                    </a:solidFill>
                    <a:highlight>
                      <a:srgbClr val="E06F26"/>
                    </a:highlight>
                  </a:rPr>
                  <a:t>ĐỘNG</a:t>
                </a:r>
              </a:p>
              <a:p>
                <a:r>
                  <a:rPr lang="vi-VN" b="1" dirty="0">
                    <a:solidFill>
                      <a:srgbClr val="ECECEC"/>
                    </a:solidFill>
                    <a:highlight>
                      <a:srgbClr val="E06F26"/>
                    </a:highlight>
                  </a:rPr>
                  <a:t>CƠ</a:t>
                </a:r>
              </a:p>
            </p:txBody>
          </p:sp>
        </p:grpSp>
        <p:sp>
          <p:nvSpPr>
            <p:cNvPr id="20" name="Hộp Văn bản 19">
              <a:extLst>
                <a:ext uri="{FF2B5EF4-FFF2-40B4-BE49-F238E27FC236}">
                  <a16:creationId xmlns:a16="http://schemas.microsoft.com/office/drawing/2014/main" id="{D4882F22-5DBA-4650-8907-0773C692819C}"/>
                </a:ext>
              </a:extLst>
            </p:cNvPr>
            <p:cNvSpPr txBox="1"/>
            <p:nvPr/>
          </p:nvSpPr>
          <p:spPr>
            <a:xfrm>
              <a:off x="1492010" y="1032853"/>
              <a:ext cx="5702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000" dirty="0" err="1">
                  <a:solidFill>
                    <a:srgbClr val="ECECEC"/>
                  </a:solidFill>
                </a:rPr>
                <a:t>Lý</a:t>
              </a:r>
              <a:r>
                <a:rPr lang="vi-VN" sz="2000" dirty="0">
                  <a:solidFill>
                    <a:srgbClr val="ECECEC"/>
                  </a:solidFill>
                </a:rPr>
                <a:t> </a:t>
              </a:r>
              <a:r>
                <a:rPr lang="vi-VN" sz="2000" dirty="0" err="1">
                  <a:solidFill>
                    <a:srgbClr val="ECECEC"/>
                  </a:solidFill>
                </a:rPr>
                <a:t>thuyết</a:t>
              </a:r>
              <a:r>
                <a:rPr lang="vi-VN" sz="2000" dirty="0">
                  <a:solidFill>
                    <a:srgbClr val="ECECEC"/>
                  </a:solidFill>
                </a:rPr>
                <a:t> </a:t>
              </a:r>
              <a:r>
                <a:rPr lang="vi-VN" sz="2000" b="1" dirty="0">
                  <a:solidFill>
                    <a:srgbClr val="ECECEC"/>
                  </a:solidFill>
                  <a:highlight>
                    <a:srgbClr val="E06F26"/>
                  </a:highlight>
                </a:rPr>
                <a:t>“2 </a:t>
              </a:r>
              <a:r>
                <a:rPr lang="vi-VN" sz="2000" b="1" dirty="0" err="1">
                  <a:solidFill>
                    <a:srgbClr val="ECECEC"/>
                  </a:solidFill>
                  <a:highlight>
                    <a:srgbClr val="E06F26"/>
                  </a:highlight>
                </a:rPr>
                <a:t>yếu</a:t>
              </a:r>
              <a:r>
                <a:rPr lang="vi-VN" sz="2000" b="1" dirty="0">
                  <a:solidFill>
                    <a:srgbClr val="ECECEC"/>
                  </a:solidFill>
                  <a:highlight>
                    <a:srgbClr val="E06F26"/>
                  </a:highlight>
                </a:rPr>
                <a:t> </a:t>
              </a:r>
              <a:r>
                <a:rPr lang="vi-VN" sz="2000" b="1" dirty="0" err="1">
                  <a:solidFill>
                    <a:srgbClr val="ECECEC"/>
                  </a:solidFill>
                  <a:highlight>
                    <a:srgbClr val="E06F26"/>
                  </a:highlight>
                </a:rPr>
                <a:t>tố</a:t>
              </a:r>
              <a:r>
                <a:rPr lang="vi-VN" sz="2000" b="1" dirty="0">
                  <a:solidFill>
                    <a:srgbClr val="ECECEC"/>
                  </a:solidFill>
                  <a:highlight>
                    <a:srgbClr val="E06F26"/>
                  </a:highlight>
                </a:rPr>
                <a:t>” </a:t>
              </a:r>
              <a:r>
                <a:rPr lang="vi-VN" sz="2000" b="1" dirty="0" err="1">
                  <a:solidFill>
                    <a:srgbClr val="ECECEC"/>
                  </a:solidFill>
                  <a:highlight>
                    <a:srgbClr val="E06F26"/>
                  </a:highlight>
                </a:rPr>
                <a:t>của</a:t>
              </a:r>
              <a:r>
                <a:rPr lang="vi-VN" sz="2000" b="1" dirty="0">
                  <a:solidFill>
                    <a:srgbClr val="ECECEC"/>
                  </a:solidFill>
                  <a:highlight>
                    <a:srgbClr val="E06F26"/>
                  </a:highlight>
                </a:rPr>
                <a:t> </a:t>
              </a:r>
              <a:r>
                <a:rPr lang="vi-VN" sz="2000" b="1" dirty="0" err="1">
                  <a:solidFill>
                    <a:srgbClr val="ECECEC"/>
                  </a:solidFill>
                  <a:highlight>
                    <a:srgbClr val="E06F26"/>
                  </a:highlight>
                </a:rPr>
                <a:t>Herzberg</a:t>
              </a:r>
              <a:endParaRPr lang="vi-VN" sz="2000" b="1" dirty="0">
                <a:solidFill>
                  <a:srgbClr val="ECECEC"/>
                </a:solidFill>
                <a:highlight>
                  <a:srgbClr val="E06F26"/>
                </a:highlight>
              </a:endParaRPr>
            </a:p>
          </p:txBody>
        </p:sp>
        <p:grpSp>
          <p:nvGrpSpPr>
            <p:cNvPr id="28" name="Nhóm 27">
              <a:extLst>
                <a:ext uri="{FF2B5EF4-FFF2-40B4-BE49-F238E27FC236}">
                  <a16:creationId xmlns:a16="http://schemas.microsoft.com/office/drawing/2014/main" id="{B5B8A94A-C662-49B0-9F62-7081087DD66A}"/>
                </a:ext>
              </a:extLst>
            </p:cNvPr>
            <p:cNvGrpSpPr/>
            <p:nvPr/>
          </p:nvGrpSpPr>
          <p:grpSpPr>
            <a:xfrm>
              <a:off x="836143" y="1232908"/>
              <a:ext cx="10978487" cy="5137800"/>
              <a:chOff x="836143" y="1232908"/>
              <a:chExt cx="10978487" cy="5137800"/>
            </a:xfrm>
          </p:grpSpPr>
          <p:cxnSp>
            <p:nvCxnSpPr>
              <p:cNvPr id="7" name="Đường nối Thẳng 6">
                <a:extLst>
                  <a:ext uri="{FF2B5EF4-FFF2-40B4-BE49-F238E27FC236}">
                    <a16:creationId xmlns:a16="http://schemas.microsoft.com/office/drawing/2014/main" id="{95D0FE57-BCE3-487A-97C5-A2963A175929}"/>
                  </a:ext>
                </a:extLst>
              </p:cNvPr>
              <p:cNvCxnSpPr/>
              <p:nvPr/>
            </p:nvCxnSpPr>
            <p:spPr>
              <a:xfrm>
                <a:off x="836144" y="2162629"/>
                <a:ext cx="0" cy="419676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Đường nối Thẳng 23">
                <a:extLst>
                  <a:ext uri="{FF2B5EF4-FFF2-40B4-BE49-F238E27FC236}">
                    <a16:creationId xmlns:a16="http://schemas.microsoft.com/office/drawing/2014/main" id="{103CCEE4-CB60-4ADA-A2DE-E31332144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6143" y="6359391"/>
                <a:ext cx="1097848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Đường nối Thẳng 30">
                <a:extLst>
                  <a:ext uri="{FF2B5EF4-FFF2-40B4-BE49-F238E27FC236}">
                    <a16:creationId xmlns:a16="http://schemas.microsoft.com/office/drawing/2014/main" id="{D7B0A7D8-552B-426F-B094-E33A0D4A28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14629" y="1232908"/>
                <a:ext cx="0" cy="51378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Đường nối Thẳng 32">
                <a:extLst>
                  <a:ext uri="{FF2B5EF4-FFF2-40B4-BE49-F238E27FC236}">
                    <a16:creationId xmlns:a16="http://schemas.microsoft.com/office/drawing/2014/main" id="{A49521C9-1A09-4CE5-9602-985D2FD0A9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4114" y="1232908"/>
                <a:ext cx="611051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Hộp Văn bản 35">
            <a:extLst>
              <a:ext uri="{FF2B5EF4-FFF2-40B4-BE49-F238E27FC236}">
                <a16:creationId xmlns:a16="http://schemas.microsoft.com/office/drawing/2014/main" id="{FA785064-CCF5-4B4C-BE4A-03D3CDA0D62D}"/>
              </a:ext>
            </a:extLst>
          </p:cNvPr>
          <p:cNvSpPr txBox="1"/>
          <p:nvPr/>
        </p:nvSpPr>
        <p:spPr>
          <a:xfrm flipH="1">
            <a:off x="921378" y="1489595"/>
            <a:ext cx="1013018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 err="1">
                <a:solidFill>
                  <a:srgbClr val="ECECEC"/>
                </a:solidFill>
              </a:rPr>
              <a:t>Chính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là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nhóm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b="1" dirty="0" err="1">
                <a:solidFill>
                  <a:srgbClr val="ECECEC"/>
                </a:solidFill>
                <a:highlight>
                  <a:srgbClr val="E06F26"/>
                </a:highlight>
              </a:rPr>
              <a:t>yếu</a:t>
            </a:r>
            <a:r>
              <a:rPr lang="vi-VN" sz="2400" b="1" dirty="0">
                <a:solidFill>
                  <a:srgbClr val="ECECEC"/>
                </a:solidFill>
                <a:highlight>
                  <a:srgbClr val="E06F26"/>
                </a:highlight>
              </a:rPr>
              <a:t> </a:t>
            </a:r>
            <a:r>
              <a:rPr lang="vi-VN" sz="2400" b="1" dirty="0" err="1">
                <a:solidFill>
                  <a:srgbClr val="ECECEC"/>
                </a:solidFill>
                <a:highlight>
                  <a:srgbClr val="E06F26"/>
                </a:highlight>
              </a:rPr>
              <a:t>tố</a:t>
            </a:r>
            <a:r>
              <a:rPr lang="vi-VN" sz="2400" b="1" dirty="0">
                <a:solidFill>
                  <a:srgbClr val="ECECEC"/>
                </a:solidFill>
                <a:highlight>
                  <a:srgbClr val="E06F26"/>
                </a:highlight>
              </a:rPr>
              <a:t> </a:t>
            </a:r>
            <a:r>
              <a:rPr lang="vi-VN" sz="2400" b="1" dirty="0" err="1">
                <a:solidFill>
                  <a:srgbClr val="ECECEC"/>
                </a:solidFill>
                <a:highlight>
                  <a:srgbClr val="E06F26"/>
                </a:highlight>
              </a:rPr>
              <a:t>thuộc</a:t>
            </a:r>
            <a:r>
              <a:rPr lang="vi-VN" sz="2400" b="1" dirty="0">
                <a:solidFill>
                  <a:srgbClr val="ECECEC"/>
                </a:solidFill>
                <a:highlight>
                  <a:srgbClr val="E06F26"/>
                </a:highlight>
              </a:rPr>
              <a:t> </a:t>
            </a:r>
            <a:r>
              <a:rPr lang="vi-VN" sz="2400" b="1" dirty="0" err="1">
                <a:solidFill>
                  <a:srgbClr val="ECECEC"/>
                </a:solidFill>
                <a:highlight>
                  <a:srgbClr val="E06F26"/>
                </a:highlight>
              </a:rPr>
              <a:t>về</a:t>
            </a:r>
            <a:r>
              <a:rPr lang="vi-VN" sz="2400" b="1" dirty="0">
                <a:solidFill>
                  <a:srgbClr val="ECECEC"/>
                </a:solidFill>
                <a:highlight>
                  <a:srgbClr val="E06F26"/>
                </a:highlight>
              </a:rPr>
              <a:t> môi </a:t>
            </a:r>
            <a:r>
              <a:rPr lang="vi-VN" sz="2400" b="1" dirty="0" err="1">
                <a:solidFill>
                  <a:srgbClr val="ECECEC"/>
                </a:solidFill>
                <a:highlight>
                  <a:srgbClr val="E06F26"/>
                </a:highlight>
              </a:rPr>
              <a:t>trường</a:t>
            </a:r>
            <a:r>
              <a:rPr lang="vi-VN" sz="2400" b="1" dirty="0">
                <a:solidFill>
                  <a:srgbClr val="ECECEC"/>
                </a:solidFill>
                <a:highlight>
                  <a:srgbClr val="E06F26"/>
                </a:highlight>
              </a:rPr>
              <a:t> </a:t>
            </a:r>
            <a:r>
              <a:rPr lang="vi-VN" sz="2400" b="1" dirty="0" err="1">
                <a:solidFill>
                  <a:srgbClr val="ECECEC"/>
                </a:solidFill>
                <a:highlight>
                  <a:srgbClr val="E06F26"/>
                </a:highlight>
              </a:rPr>
              <a:t>tổ</a:t>
            </a:r>
            <a:r>
              <a:rPr lang="vi-VN" sz="2400" b="1" dirty="0">
                <a:solidFill>
                  <a:srgbClr val="ECECEC"/>
                </a:solidFill>
                <a:highlight>
                  <a:srgbClr val="E06F26"/>
                </a:highlight>
              </a:rPr>
              <a:t> </a:t>
            </a:r>
            <a:r>
              <a:rPr lang="vi-VN" sz="2400" b="1" dirty="0" err="1">
                <a:solidFill>
                  <a:srgbClr val="ECECEC"/>
                </a:solidFill>
                <a:highlight>
                  <a:srgbClr val="E06F26"/>
                </a:highlight>
              </a:rPr>
              <a:t>chức</a:t>
            </a:r>
            <a:r>
              <a:rPr lang="vi-VN" sz="2400" dirty="0">
                <a:solidFill>
                  <a:srgbClr val="ECECEC"/>
                </a:solidFill>
              </a:rPr>
              <a:t>. </a:t>
            </a:r>
            <a:r>
              <a:rPr lang="vi-VN" sz="2400" dirty="0" err="1">
                <a:solidFill>
                  <a:srgbClr val="ECECEC"/>
                </a:solidFill>
              </a:rPr>
              <a:t>Nhóm</a:t>
            </a:r>
            <a:r>
              <a:rPr lang="vi-VN" sz="2400" dirty="0">
                <a:solidFill>
                  <a:srgbClr val="ECECEC"/>
                </a:solidFill>
              </a:rPr>
              <a:t> này mang </a:t>
            </a:r>
            <a:r>
              <a:rPr lang="vi-VN" sz="2400" dirty="0" err="1">
                <a:solidFill>
                  <a:srgbClr val="ECECEC"/>
                </a:solidFill>
              </a:rPr>
              <a:t>tính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tích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cực</a:t>
            </a:r>
            <a:r>
              <a:rPr lang="vi-VN" sz="2400" dirty="0">
                <a:solidFill>
                  <a:srgbClr val="ECECEC"/>
                </a:solidFill>
              </a:rPr>
              <a:t>, </a:t>
            </a:r>
            <a:r>
              <a:rPr lang="vi-VN" sz="2400" dirty="0" err="1">
                <a:solidFill>
                  <a:srgbClr val="ECECEC"/>
                </a:solidFill>
              </a:rPr>
              <a:t>giúp</a:t>
            </a:r>
            <a:r>
              <a:rPr lang="vi-VN" sz="2400" dirty="0">
                <a:solidFill>
                  <a:srgbClr val="ECECEC"/>
                </a:solidFill>
              </a:rPr>
              <a:t> ngăn </a:t>
            </a:r>
            <a:r>
              <a:rPr lang="vi-VN" sz="2400" dirty="0" err="1">
                <a:solidFill>
                  <a:srgbClr val="ECECEC"/>
                </a:solidFill>
              </a:rPr>
              <a:t>ngừa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sự</a:t>
            </a:r>
            <a:r>
              <a:rPr lang="vi-VN" sz="2400" dirty="0">
                <a:solidFill>
                  <a:srgbClr val="ECECEC"/>
                </a:solidFill>
              </a:rPr>
              <a:t> không </a:t>
            </a:r>
            <a:r>
              <a:rPr lang="vi-VN" sz="2400" dirty="0" err="1">
                <a:solidFill>
                  <a:srgbClr val="ECECEC"/>
                </a:solidFill>
              </a:rPr>
              <a:t>thỏa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mãn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của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người</a:t>
            </a:r>
            <a:r>
              <a:rPr lang="vi-VN" sz="2400" dirty="0">
                <a:solidFill>
                  <a:srgbClr val="ECECEC"/>
                </a:solidFill>
              </a:rPr>
              <a:t> lao </a:t>
            </a:r>
            <a:r>
              <a:rPr lang="vi-VN" sz="2400" dirty="0" err="1">
                <a:solidFill>
                  <a:srgbClr val="ECECEC"/>
                </a:solidFill>
              </a:rPr>
              <a:t>động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đối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với</a:t>
            </a:r>
            <a:r>
              <a:rPr lang="vi-VN" sz="2400" dirty="0">
                <a:solidFill>
                  <a:srgbClr val="ECECEC"/>
                </a:solidFill>
              </a:rPr>
              <a:t> công </a:t>
            </a:r>
            <a:r>
              <a:rPr lang="vi-VN" sz="2400" dirty="0" err="1">
                <a:solidFill>
                  <a:srgbClr val="ECECEC"/>
                </a:solidFill>
              </a:rPr>
              <a:t>việc</a:t>
            </a:r>
            <a:r>
              <a:rPr lang="vi-VN" sz="2400" dirty="0">
                <a:solidFill>
                  <a:srgbClr val="ECECEC"/>
                </a:solidFill>
              </a:rPr>
              <a:t>. Nhưng </a:t>
            </a:r>
            <a:r>
              <a:rPr lang="vi-VN" sz="2400" dirty="0" err="1">
                <a:solidFill>
                  <a:srgbClr val="ECECEC"/>
                </a:solidFill>
              </a:rPr>
              <a:t>nếu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chỉ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có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nhóm</a:t>
            </a:r>
            <a:r>
              <a:rPr lang="vi-VN" sz="2400" dirty="0">
                <a:solidFill>
                  <a:srgbClr val="ECECEC"/>
                </a:solidFill>
              </a:rPr>
              <a:t> này </a:t>
            </a:r>
            <a:r>
              <a:rPr lang="vi-VN" sz="2400" dirty="0" err="1">
                <a:solidFill>
                  <a:srgbClr val="ECECEC"/>
                </a:solidFill>
              </a:rPr>
              <a:t>thì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sẽ</a:t>
            </a:r>
            <a:r>
              <a:rPr lang="vi-VN" sz="2400" dirty="0">
                <a:solidFill>
                  <a:srgbClr val="ECECEC"/>
                </a:solidFill>
              </a:rPr>
              <a:t> không </a:t>
            </a:r>
            <a:r>
              <a:rPr lang="vi-VN" sz="2400" dirty="0" err="1">
                <a:solidFill>
                  <a:srgbClr val="ECECEC"/>
                </a:solidFill>
              </a:rPr>
              <a:t>đủ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tạo</a:t>
            </a:r>
            <a:r>
              <a:rPr lang="vi-VN" sz="2400" dirty="0">
                <a:solidFill>
                  <a:srgbClr val="ECECEC"/>
                </a:solidFill>
              </a:rPr>
              <a:t> ra </a:t>
            </a:r>
            <a:r>
              <a:rPr lang="vi-VN" sz="2400" dirty="0" err="1">
                <a:solidFill>
                  <a:srgbClr val="ECECEC"/>
                </a:solidFill>
              </a:rPr>
              <a:t>các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động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lực</a:t>
            </a:r>
            <a:r>
              <a:rPr lang="vi-VN" sz="2400" dirty="0">
                <a:solidFill>
                  <a:srgbClr val="ECECEC"/>
                </a:solidFill>
              </a:rPr>
              <a:t>. </a:t>
            </a:r>
            <a:r>
              <a:rPr lang="vi-VN" sz="2400" dirty="0" err="1">
                <a:solidFill>
                  <a:srgbClr val="ECECEC"/>
                </a:solidFill>
              </a:rPr>
              <a:t>Và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nó</a:t>
            </a:r>
            <a:r>
              <a:rPr lang="vi-VN" sz="2400" dirty="0">
                <a:solidFill>
                  <a:srgbClr val="ECECEC"/>
                </a:solidFill>
              </a:rPr>
              <a:t> không </a:t>
            </a:r>
            <a:r>
              <a:rPr lang="vi-VN" sz="2400" dirty="0" err="1">
                <a:solidFill>
                  <a:srgbClr val="ECECEC"/>
                </a:solidFill>
              </a:rPr>
              <a:t>thỏa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mãn</a:t>
            </a:r>
            <a:r>
              <a:rPr lang="vi-VN" sz="2400" dirty="0">
                <a:solidFill>
                  <a:srgbClr val="ECECEC"/>
                </a:solidFill>
              </a:rPr>
              <a:t> trong công </a:t>
            </a:r>
            <a:r>
              <a:rPr lang="vi-VN" sz="2400" dirty="0" err="1">
                <a:solidFill>
                  <a:srgbClr val="ECECEC"/>
                </a:solidFill>
              </a:rPr>
              <a:t>việc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của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người</a:t>
            </a:r>
            <a:r>
              <a:rPr lang="vi-VN" sz="2400" dirty="0">
                <a:solidFill>
                  <a:srgbClr val="ECECEC"/>
                </a:solidFill>
              </a:rPr>
              <a:t> lao </a:t>
            </a:r>
            <a:r>
              <a:rPr lang="vi-VN" sz="2400" dirty="0" err="1">
                <a:solidFill>
                  <a:srgbClr val="ECECEC"/>
                </a:solidFill>
              </a:rPr>
              <a:t>động</a:t>
            </a:r>
            <a:r>
              <a:rPr lang="vi-VN" sz="2400" dirty="0">
                <a:solidFill>
                  <a:srgbClr val="ECECEC"/>
                </a:solidFill>
              </a:rPr>
              <a:t>. </a:t>
            </a:r>
            <a:r>
              <a:rPr lang="vi-VN" sz="2400" dirty="0" err="1">
                <a:solidFill>
                  <a:srgbClr val="ECECEC"/>
                </a:solidFill>
              </a:rPr>
              <a:t>Nhóm</a:t>
            </a:r>
            <a:r>
              <a:rPr lang="vi-VN" sz="2400" dirty="0">
                <a:solidFill>
                  <a:srgbClr val="ECECEC"/>
                </a:solidFill>
              </a:rPr>
              <a:t> này bao </a:t>
            </a:r>
            <a:r>
              <a:rPr lang="vi-VN" sz="2400" dirty="0" err="1">
                <a:solidFill>
                  <a:srgbClr val="ECECEC"/>
                </a:solidFill>
              </a:rPr>
              <a:t>gồm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các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yếu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tố</a:t>
            </a:r>
            <a:r>
              <a:rPr lang="vi-VN" sz="2400" dirty="0">
                <a:solidFill>
                  <a:srgbClr val="ECECEC"/>
                </a:solidFill>
              </a:rPr>
              <a:t> sau: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b="1" dirty="0" err="1">
                <a:solidFill>
                  <a:srgbClr val="ECECEC"/>
                </a:solidFill>
              </a:rPr>
              <a:t>Điều</a:t>
            </a:r>
            <a:r>
              <a:rPr lang="vi-VN" sz="2400" b="1" dirty="0">
                <a:solidFill>
                  <a:srgbClr val="ECECEC"/>
                </a:solidFill>
              </a:rPr>
              <a:t> </a:t>
            </a:r>
            <a:r>
              <a:rPr lang="vi-VN" sz="2400" b="1" dirty="0" err="1">
                <a:solidFill>
                  <a:srgbClr val="ECECEC"/>
                </a:solidFill>
              </a:rPr>
              <a:t>kiện</a:t>
            </a:r>
            <a:r>
              <a:rPr lang="vi-VN" sz="2400" b="1" dirty="0">
                <a:solidFill>
                  <a:srgbClr val="ECECEC"/>
                </a:solidFill>
              </a:rPr>
              <a:t> </a:t>
            </a:r>
            <a:r>
              <a:rPr lang="vi-VN" sz="2400" b="1" dirty="0" err="1">
                <a:solidFill>
                  <a:srgbClr val="ECECEC"/>
                </a:solidFill>
              </a:rPr>
              <a:t>làm</a:t>
            </a:r>
            <a:r>
              <a:rPr lang="vi-VN" sz="2400" b="1" dirty="0">
                <a:solidFill>
                  <a:srgbClr val="ECECEC"/>
                </a:solidFill>
              </a:rPr>
              <a:t> </a:t>
            </a:r>
            <a:r>
              <a:rPr lang="vi-VN" sz="2400" b="1" dirty="0" err="1">
                <a:solidFill>
                  <a:srgbClr val="ECECEC"/>
                </a:solidFill>
              </a:rPr>
              <a:t>việc</a:t>
            </a:r>
            <a:r>
              <a:rPr lang="vi-VN" sz="2400" b="1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của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người</a:t>
            </a:r>
            <a:r>
              <a:rPr lang="vi-VN" sz="2400" dirty="0">
                <a:solidFill>
                  <a:srgbClr val="ECECEC"/>
                </a:solidFill>
              </a:rPr>
              <a:t> lao </a:t>
            </a:r>
            <a:r>
              <a:rPr lang="vi-VN" sz="2400" dirty="0" err="1">
                <a:solidFill>
                  <a:srgbClr val="ECECEC"/>
                </a:solidFill>
              </a:rPr>
              <a:t>động</a:t>
            </a:r>
            <a:r>
              <a:rPr lang="vi-VN" sz="2400" dirty="0">
                <a:solidFill>
                  <a:srgbClr val="ECECEC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b="1" dirty="0" err="1">
                <a:solidFill>
                  <a:srgbClr val="ECECEC"/>
                </a:solidFill>
              </a:rPr>
              <a:t>Sự</a:t>
            </a:r>
            <a:r>
              <a:rPr lang="vi-VN" sz="2400" b="1" dirty="0">
                <a:solidFill>
                  <a:srgbClr val="ECECEC"/>
                </a:solidFill>
              </a:rPr>
              <a:t> </a:t>
            </a:r>
            <a:r>
              <a:rPr lang="vi-VN" sz="2400" b="1" dirty="0" err="1">
                <a:solidFill>
                  <a:srgbClr val="ECECEC"/>
                </a:solidFill>
              </a:rPr>
              <a:t>giám</a:t>
            </a:r>
            <a:r>
              <a:rPr lang="vi-VN" sz="2400" b="1" dirty="0">
                <a:solidFill>
                  <a:srgbClr val="ECECEC"/>
                </a:solidFill>
              </a:rPr>
              <a:t> </a:t>
            </a:r>
            <a:r>
              <a:rPr lang="vi-VN" sz="2400" b="1" dirty="0" err="1">
                <a:solidFill>
                  <a:srgbClr val="ECECEC"/>
                </a:solidFill>
              </a:rPr>
              <a:t>sát</a:t>
            </a:r>
            <a:r>
              <a:rPr lang="vi-VN" sz="2400" b="1" dirty="0">
                <a:solidFill>
                  <a:srgbClr val="ECECEC"/>
                </a:solidFill>
              </a:rPr>
              <a:t> </a:t>
            </a:r>
            <a:r>
              <a:rPr lang="vi-VN" sz="2400" b="1" dirty="0" err="1">
                <a:solidFill>
                  <a:srgbClr val="ECECEC"/>
                </a:solidFill>
              </a:rPr>
              <a:t>và</a:t>
            </a:r>
            <a:r>
              <a:rPr lang="vi-VN" sz="2400" b="1" dirty="0">
                <a:solidFill>
                  <a:srgbClr val="ECECEC"/>
                </a:solidFill>
              </a:rPr>
              <a:t> </a:t>
            </a:r>
            <a:r>
              <a:rPr lang="vi-VN" sz="2400" b="1" dirty="0" err="1">
                <a:solidFill>
                  <a:srgbClr val="ECECEC"/>
                </a:solidFill>
              </a:rPr>
              <a:t>quản</a:t>
            </a:r>
            <a:r>
              <a:rPr lang="vi-VN" sz="2400" b="1" dirty="0">
                <a:solidFill>
                  <a:srgbClr val="ECECEC"/>
                </a:solidFill>
              </a:rPr>
              <a:t> </a:t>
            </a:r>
            <a:r>
              <a:rPr lang="vi-VN" sz="2400" b="1" dirty="0" err="1">
                <a:solidFill>
                  <a:srgbClr val="ECECEC"/>
                </a:solidFill>
              </a:rPr>
              <a:t>lý</a:t>
            </a:r>
            <a:r>
              <a:rPr lang="vi-VN" sz="2400" b="1" dirty="0">
                <a:solidFill>
                  <a:srgbClr val="ECECEC"/>
                </a:solidFill>
              </a:rPr>
              <a:t> </a:t>
            </a:r>
            <a:r>
              <a:rPr lang="vi-VN" sz="2400" dirty="0">
                <a:solidFill>
                  <a:srgbClr val="ECECEC"/>
                </a:solidFill>
              </a:rPr>
              <a:t>trong công </a:t>
            </a:r>
            <a:r>
              <a:rPr lang="vi-VN" sz="2400" dirty="0" err="1">
                <a:solidFill>
                  <a:srgbClr val="ECECEC"/>
                </a:solidFill>
              </a:rPr>
              <a:t>việc</a:t>
            </a:r>
            <a:r>
              <a:rPr lang="vi-VN" sz="2400" dirty="0">
                <a:solidFill>
                  <a:srgbClr val="ECECEC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b="1" dirty="0" err="1">
                <a:solidFill>
                  <a:srgbClr val="ECECEC"/>
                </a:solidFill>
              </a:rPr>
              <a:t>Chính</a:t>
            </a:r>
            <a:r>
              <a:rPr lang="vi-VN" sz="2400" b="1" dirty="0">
                <a:solidFill>
                  <a:srgbClr val="ECECEC"/>
                </a:solidFill>
              </a:rPr>
              <a:t> </a:t>
            </a:r>
            <a:r>
              <a:rPr lang="vi-VN" sz="2400" b="1" dirty="0" err="1">
                <a:solidFill>
                  <a:srgbClr val="ECECEC"/>
                </a:solidFill>
              </a:rPr>
              <a:t>sách</a:t>
            </a:r>
            <a:r>
              <a:rPr lang="vi-VN" sz="2400" b="1" dirty="0">
                <a:solidFill>
                  <a:srgbClr val="ECECEC"/>
                </a:solidFill>
              </a:rPr>
              <a:t> </a:t>
            </a:r>
            <a:r>
              <a:rPr lang="vi-VN" sz="2400" b="1" dirty="0" err="1">
                <a:solidFill>
                  <a:srgbClr val="ECECEC"/>
                </a:solidFill>
              </a:rPr>
              <a:t>và</a:t>
            </a:r>
            <a:r>
              <a:rPr lang="vi-VN" sz="2400" b="1" dirty="0">
                <a:solidFill>
                  <a:srgbClr val="ECECEC"/>
                </a:solidFill>
              </a:rPr>
              <a:t> </a:t>
            </a:r>
            <a:r>
              <a:rPr lang="vi-VN" sz="2400" b="1" dirty="0" err="1">
                <a:solidFill>
                  <a:srgbClr val="ECECEC"/>
                </a:solidFill>
              </a:rPr>
              <a:t>các</a:t>
            </a:r>
            <a:r>
              <a:rPr lang="vi-VN" sz="2400" b="1" dirty="0">
                <a:solidFill>
                  <a:srgbClr val="ECECEC"/>
                </a:solidFill>
              </a:rPr>
              <a:t> </a:t>
            </a:r>
            <a:r>
              <a:rPr lang="vi-VN" sz="2400" b="1" dirty="0" err="1">
                <a:solidFill>
                  <a:srgbClr val="ECECEC"/>
                </a:solidFill>
              </a:rPr>
              <a:t>chế</a:t>
            </a:r>
            <a:r>
              <a:rPr lang="vi-VN" sz="2400" b="1" dirty="0">
                <a:solidFill>
                  <a:srgbClr val="ECECEC"/>
                </a:solidFill>
              </a:rPr>
              <a:t> </a:t>
            </a:r>
            <a:r>
              <a:rPr lang="vi-VN" sz="2400" b="1" dirty="0" err="1">
                <a:solidFill>
                  <a:srgbClr val="ECECEC"/>
                </a:solidFill>
              </a:rPr>
              <a:t>độ</a:t>
            </a:r>
            <a:r>
              <a:rPr lang="vi-VN" sz="2400" b="1" dirty="0">
                <a:solidFill>
                  <a:srgbClr val="ECECEC"/>
                </a:solidFill>
              </a:rPr>
              <a:t> </a:t>
            </a:r>
            <a:r>
              <a:rPr lang="vi-VN" sz="2400" b="1" dirty="0" err="1">
                <a:solidFill>
                  <a:srgbClr val="ECECEC"/>
                </a:solidFill>
              </a:rPr>
              <a:t>quản</a:t>
            </a:r>
            <a:r>
              <a:rPr lang="vi-VN" sz="2400" b="1" dirty="0">
                <a:solidFill>
                  <a:srgbClr val="ECECEC"/>
                </a:solidFill>
              </a:rPr>
              <a:t> </a:t>
            </a:r>
            <a:r>
              <a:rPr lang="vi-VN" sz="2400" b="1" dirty="0" err="1">
                <a:solidFill>
                  <a:srgbClr val="ECECEC"/>
                </a:solidFill>
              </a:rPr>
              <a:t>trị</a:t>
            </a:r>
            <a:r>
              <a:rPr lang="vi-VN" sz="2400" b="1" dirty="0">
                <a:solidFill>
                  <a:srgbClr val="ECECEC"/>
                </a:solidFill>
              </a:rPr>
              <a:t> </a:t>
            </a:r>
            <a:r>
              <a:rPr lang="vi-VN" sz="2400" dirty="0">
                <a:solidFill>
                  <a:srgbClr val="ECECEC"/>
                </a:solidFill>
              </a:rPr>
              <a:t>trong </a:t>
            </a:r>
            <a:r>
              <a:rPr lang="vi-VN" sz="2400" dirty="0" err="1">
                <a:solidFill>
                  <a:srgbClr val="ECECEC"/>
                </a:solidFill>
              </a:rPr>
              <a:t>các</a:t>
            </a:r>
            <a:r>
              <a:rPr lang="vi-VN" sz="2400" dirty="0">
                <a:solidFill>
                  <a:srgbClr val="ECECEC"/>
                </a:solidFill>
              </a:rPr>
              <a:t> doanh </a:t>
            </a:r>
            <a:r>
              <a:rPr lang="vi-VN" sz="2400" dirty="0" err="1">
                <a:solidFill>
                  <a:srgbClr val="ECECEC"/>
                </a:solidFill>
              </a:rPr>
              <a:t>nghiệp</a:t>
            </a:r>
            <a:r>
              <a:rPr lang="vi-VN" sz="2400" dirty="0">
                <a:solidFill>
                  <a:srgbClr val="ECECEC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b="1" dirty="0" err="1">
                <a:solidFill>
                  <a:srgbClr val="ECECEC"/>
                </a:solidFill>
              </a:rPr>
              <a:t>Các</a:t>
            </a:r>
            <a:r>
              <a:rPr lang="vi-VN" sz="2400" b="1" dirty="0">
                <a:solidFill>
                  <a:srgbClr val="ECECEC"/>
                </a:solidFill>
              </a:rPr>
              <a:t> </a:t>
            </a:r>
            <a:r>
              <a:rPr lang="vi-VN" sz="2400" b="1" dirty="0" err="1">
                <a:solidFill>
                  <a:srgbClr val="ECECEC"/>
                </a:solidFill>
              </a:rPr>
              <a:t>chính</a:t>
            </a:r>
            <a:r>
              <a:rPr lang="vi-VN" sz="2400" b="1" dirty="0">
                <a:solidFill>
                  <a:srgbClr val="ECECEC"/>
                </a:solidFill>
              </a:rPr>
              <a:t> </a:t>
            </a:r>
            <a:r>
              <a:rPr lang="vi-VN" sz="2400" b="1" dirty="0" err="1">
                <a:solidFill>
                  <a:srgbClr val="ECECEC"/>
                </a:solidFill>
              </a:rPr>
              <a:t>sách</a:t>
            </a:r>
            <a:r>
              <a:rPr lang="vi-VN" sz="2400" b="1" dirty="0">
                <a:solidFill>
                  <a:srgbClr val="ECECEC"/>
                </a:solidFill>
              </a:rPr>
              <a:t> </a:t>
            </a:r>
            <a:r>
              <a:rPr lang="vi-VN" sz="2400" b="1" dirty="0" err="1">
                <a:solidFill>
                  <a:srgbClr val="ECECEC"/>
                </a:solidFill>
              </a:rPr>
              <a:t>về</a:t>
            </a:r>
            <a:r>
              <a:rPr lang="vi-VN" sz="2400" b="1" dirty="0">
                <a:solidFill>
                  <a:srgbClr val="ECECEC"/>
                </a:solidFill>
              </a:rPr>
              <a:t> lương </a:t>
            </a:r>
            <a:r>
              <a:rPr lang="vi-VN" sz="2400" b="1" dirty="0" err="1">
                <a:solidFill>
                  <a:srgbClr val="ECECEC"/>
                </a:solidFill>
              </a:rPr>
              <a:t>và</a:t>
            </a:r>
            <a:r>
              <a:rPr lang="vi-VN" sz="2400" b="1" dirty="0">
                <a:solidFill>
                  <a:srgbClr val="ECECEC"/>
                </a:solidFill>
              </a:rPr>
              <a:t> </a:t>
            </a:r>
            <a:r>
              <a:rPr lang="vi-VN" sz="2400" b="1" dirty="0" err="1">
                <a:solidFill>
                  <a:srgbClr val="ECECEC"/>
                </a:solidFill>
              </a:rPr>
              <a:t>thưởng</a:t>
            </a:r>
            <a:r>
              <a:rPr lang="vi-VN" sz="2400" b="1" dirty="0">
                <a:solidFill>
                  <a:srgbClr val="ECECEC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b="1" dirty="0" err="1">
                <a:solidFill>
                  <a:srgbClr val="ECECEC"/>
                </a:solidFill>
              </a:rPr>
              <a:t>Các</a:t>
            </a:r>
            <a:r>
              <a:rPr lang="vi-VN" sz="2400" b="1" dirty="0">
                <a:solidFill>
                  <a:srgbClr val="ECECEC"/>
                </a:solidFill>
              </a:rPr>
              <a:t> </a:t>
            </a:r>
            <a:r>
              <a:rPr lang="vi-VN" sz="2400" b="1" dirty="0" err="1">
                <a:solidFill>
                  <a:srgbClr val="ECECEC"/>
                </a:solidFill>
              </a:rPr>
              <a:t>mối</a:t>
            </a:r>
            <a:r>
              <a:rPr lang="vi-VN" sz="2400" b="1" dirty="0">
                <a:solidFill>
                  <a:srgbClr val="ECECEC"/>
                </a:solidFill>
              </a:rPr>
              <a:t> quan </a:t>
            </a:r>
            <a:r>
              <a:rPr lang="vi-VN" sz="2400" b="1" dirty="0" err="1">
                <a:solidFill>
                  <a:srgbClr val="ECECEC"/>
                </a:solidFill>
              </a:rPr>
              <a:t>hệ</a:t>
            </a:r>
            <a:r>
              <a:rPr lang="vi-VN" sz="2400" b="1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giữa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người</a:t>
            </a:r>
            <a:r>
              <a:rPr lang="vi-VN" sz="2400" dirty="0">
                <a:solidFill>
                  <a:srgbClr val="ECECEC"/>
                </a:solidFill>
              </a:rPr>
              <a:t> – </a:t>
            </a:r>
            <a:r>
              <a:rPr lang="vi-VN" sz="2400" dirty="0" err="1">
                <a:solidFill>
                  <a:srgbClr val="ECECEC"/>
                </a:solidFill>
              </a:rPr>
              <a:t>người</a:t>
            </a:r>
            <a:r>
              <a:rPr lang="vi-VN" sz="2400" dirty="0">
                <a:solidFill>
                  <a:srgbClr val="ECECEC"/>
                </a:solidFill>
              </a:rPr>
              <a:t> trong doanh </a:t>
            </a:r>
            <a:r>
              <a:rPr lang="vi-VN" sz="2400" dirty="0" err="1">
                <a:solidFill>
                  <a:srgbClr val="ECECEC"/>
                </a:solidFill>
              </a:rPr>
              <a:t>nghiệp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đó</a:t>
            </a:r>
            <a:r>
              <a:rPr lang="vi-VN" sz="2400" dirty="0">
                <a:solidFill>
                  <a:srgbClr val="ECECEC"/>
                </a:solidFill>
              </a:rPr>
              <a:t>.</a:t>
            </a: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9C0589E-C545-43F0-9781-0219CD43171D}"/>
              </a:ext>
            </a:extLst>
          </p:cNvPr>
          <p:cNvSpPr txBox="1"/>
          <p:nvPr/>
        </p:nvSpPr>
        <p:spPr>
          <a:xfrm>
            <a:off x="9840615" y="415997"/>
            <a:ext cx="2206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rgbClr val="ECECEC"/>
                </a:solidFill>
                <a:highlight>
                  <a:srgbClr val="E06F26"/>
                </a:highlight>
              </a:rPr>
              <a:t>NHÓM 2</a:t>
            </a:r>
          </a:p>
        </p:txBody>
      </p:sp>
    </p:spTree>
    <p:extLst>
      <p:ext uri="{BB962C8B-B14F-4D97-AF65-F5344CB8AC3E}">
        <p14:creationId xmlns:p14="http://schemas.microsoft.com/office/powerpoint/2010/main" val="901409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58C2D214-9062-460A-8CB9-CD4A26696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EC4F-2863-4258-8DA6-7E72115F78B1}" type="slidenum">
              <a:rPr lang="vi-VN" smtClean="0"/>
              <a:pPr/>
              <a:t>15</a:t>
            </a:fld>
            <a:endParaRPr lang="vi-VN"/>
          </a:p>
        </p:txBody>
      </p:sp>
      <p:grpSp>
        <p:nvGrpSpPr>
          <p:cNvPr id="9" name="Nhóm 8">
            <a:extLst>
              <a:ext uri="{FF2B5EF4-FFF2-40B4-BE49-F238E27FC236}">
                <a16:creationId xmlns:a16="http://schemas.microsoft.com/office/drawing/2014/main" id="{DF03B50F-82C1-402D-943D-953A55699978}"/>
              </a:ext>
            </a:extLst>
          </p:cNvPr>
          <p:cNvGrpSpPr/>
          <p:nvPr/>
        </p:nvGrpSpPr>
        <p:grpSpPr>
          <a:xfrm>
            <a:off x="236947" y="5662708"/>
            <a:ext cx="1578654" cy="1277254"/>
            <a:chOff x="7913867" y="4910152"/>
            <a:chExt cx="1578654" cy="1277254"/>
          </a:xfrm>
        </p:grpSpPr>
        <p:grpSp>
          <p:nvGrpSpPr>
            <p:cNvPr id="10" name="Nhóm 9">
              <a:extLst>
                <a:ext uri="{FF2B5EF4-FFF2-40B4-BE49-F238E27FC236}">
                  <a16:creationId xmlns:a16="http://schemas.microsoft.com/office/drawing/2014/main" id="{1C2F82F7-9FE7-4763-9D4E-AB8D9CE02408}"/>
                </a:ext>
              </a:extLst>
            </p:cNvPr>
            <p:cNvGrpSpPr/>
            <p:nvPr/>
          </p:nvGrpSpPr>
          <p:grpSpPr>
            <a:xfrm>
              <a:off x="7913867" y="4940911"/>
              <a:ext cx="1578654" cy="1246495"/>
              <a:chOff x="8715293" y="4858296"/>
              <a:chExt cx="1578654" cy="1246495"/>
            </a:xfrm>
          </p:grpSpPr>
          <p:sp>
            <p:nvSpPr>
              <p:cNvPr id="14" name="Hình chữ nhật: Góc Tròn 13">
                <a:extLst>
                  <a:ext uri="{FF2B5EF4-FFF2-40B4-BE49-F238E27FC236}">
                    <a16:creationId xmlns:a16="http://schemas.microsoft.com/office/drawing/2014/main" id="{4E1084A8-6622-4E40-9A4A-00B141DA8703}"/>
                  </a:ext>
                </a:extLst>
              </p:cNvPr>
              <p:cNvSpPr/>
              <p:nvPr/>
            </p:nvSpPr>
            <p:spPr>
              <a:xfrm>
                <a:off x="8715293" y="5137633"/>
                <a:ext cx="1578654" cy="687823"/>
              </a:xfrm>
              <a:prstGeom prst="roundRect">
                <a:avLst/>
              </a:prstGeom>
              <a:solidFill>
                <a:srgbClr val="E06F26"/>
              </a:solidFill>
              <a:ln w="28575">
                <a:solidFill>
                  <a:srgbClr val="E06F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vi-VN" b="1" dirty="0">
                    <a:solidFill>
                      <a:srgbClr val="E06F26"/>
                    </a:solidFill>
                    <a:highlight>
                      <a:srgbClr val="ECECEC"/>
                    </a:highlight>
                  </a:rPr>
                  <a:t>CƠ SỞ</a:t>
                </a:r>
              </a:p>
              <a:p>
                <a:r>
                  <a:rPr lang="vi-VN" sz="1800" b="1" dirty="0">
                    <a:solidFill>
                      <a:schemeClr val="bg1"/>
                    </a:solidFill>
                  </a:rPr>
                  <a:t>LÝ THUYẾT</a:t>
                </a:r>
              </a:p>
            </p:txBody>
          </p:sp>
          <p:sp>
            <p:nvSpPr>
              <p:cNvPr id="15" name="Hộp Văn bản 14">
                <a:extLst>
                  <a:ext uri="{FF2B5EF4-FFF2-40B4-BE49-F238E27FC236}">
                    <a16:creationId xmlns:a16="http://schemas.microsoft.com/office/drawing/2014/main" id="{AA34EB3D-C021-4926-B148-8C902A8BF08B}"/>
                  </a:ext>
                </a:extLst>
              </p:cNvPr>
              <p:cNvSpPr txBox="1"/>
              <p:nvPr/>
            </p:nvSpPr>
            <p:spPr>
              <a:xfrm>
                <a:off x="10177890" y="4858296"/>
                <a:ext cx="45719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sz="7500" b="1" dirty="0">
                    <a:solidFill>
                      <a:srgbClr val="E06F26"/>
                    </a:solidFill>
                  </a:rPr>
                  <a:t>3</a:t>
                </a:r>
              </a:p>
            </p:txBody>
          </p:sp>
        </p:grpSp>
        <p:sp>
          <p:nvSpPr>
            <p:cNvPr id="13" name="Hộp Văn bản 12">
              <a:extLst>
                <a:ext uri="{FF2B5EF4-FFF2-40B4-BE49-F238E27FC236}">
                  <a16:creationId xmlns:a16="http://schemas.microsoft.com/office/drawing/2014/main" id="{EFA72944-90A9-412A-93B2-E595259771F5}"/>
                </a:ext>
              </a:extLst>
            </p:cNvPr>
            <p:cNvSpPr txBox="1"/>
            <p:nvPr/>
          </p:nvSpPr>
          <p:spPr>
            <a:xfrm>
              <a:off x="9343520" y="4910152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ln>
                    <a:solidFill>
                      <a:schemeClr val="bg1"/>
                    </a:solidFill>
                  </a:ln>
                  <a:noFill/>
                </a:rPr>
                <a:t>3</a:t>
              </a:r>
            </a:p>
          </p:txBody>
        </p:sp>
      </p:grpSp>
      <p:pic>
        <p:nvPicPr>
          <p:cNvPr id="11" name="Đồ họa 10" descr="Mạng">
            <a:extLst>
              <a:ext uri="{FF2B5EF4-FFF2-40B4-BE49-F238E27FC236}">
                <a16:creationId xmlns:a16="http://schemas.microsoft.com/office/drawing/2014/main" id="{7A0C0586-2142-4841-824D-99C7B18A8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27715">
            <a:off x="1030052" y="5246130"/>
            <a:ext cx="994895" cy="994895"/>
          </a:xfrm>
          <a:prstGeom prst="rect">
            <a:avLst/>
          </a:prstGeom>
        </p:spPr>
      </p:pic>
      <p:grpSp>
        <p:nvGrpSpPr>
          <p:cNvPr id="34" name="Nhóm 33">
            <a:extLst>
              <a:ext uri="{FF2B5EF4-FFF2-40B4-BE49-F238E27FC236}">
                <a16:creationId xmlns:a16="http://schemas.microsoft.com/office/drawing/2014/main" id="{8A9F9E7F-DB33-49F9-9B13-A91F8877622D}"/>
              </a:ext>
            </a:extLst>
          </p:cNvPr>
          <p:cNvGrpSpPr/>
          <p:nvPr/>
        </p:nvGrpSpPr>
        <p:grpSpPr>
          <a:xfrm>
            <a:off x="534120" y="215943"/>
            <a:ext cx="11036675" cy="5337855"/>
            <a:chOff x="777955" y="1032853"/>
            <a:chExt cx="11036675" cy="5337855"/>
          </a:xfrm>
        </p:grpSpPr>
        <p:grpSp>
          <p:nvGrpSpPr>
            <p:cNvPr id="16" name="Nhóm 15">
              <a:extLst>
                <a:ext uri="{FF2B5EF4-FFF2-40B4-BE49-F238E27FC236}">
                  <a16:creationId xmlns:a16="http://schemas.microsoft.com/office/drawing/2014/main" id="{1D1A50F2-9578-471D-9B58-F6FBFCBEFB07}"/>
                </a:ext>
              </a:extLst>
            </p:cNvPr>
            <p:cNvGrpSpPr/>
            <p:nvPr/>
          </p:nvGrpSpPr>
          <p:grpSpPr>
            <a:xfrm>
              <a:off x="777955" y="1276639"/>
              <a:ext cx="1902337" cy="952500"/>
              <a:chOff x="2656573" y="1908983"/>
              <a:chExt cx="1902337" cy="952500"/>
            </a:xfrm>
          </p:grpSpPr>
          <p:pic>
            <p:nvPicPr>
              <p:cNvPr id="17" name="Hình ảnh 16">
                <a:extLst>
                  <a:ext uri="{FF2B5EF4-FFF2-40B4-BE49-F238E27FC236}">
                    <a16:creationId xmlns:a16="http://schemas.microsoft.com/office/drawing/2014/main" id="{6AD18C78-A643-4B0D-AF98-81BAD036FF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6573" y="1908983"/>
                <a:ext cx="952500" cy="952500"/>
              </a:xfrm>
              <a:prstGeom prst="rect">
                <a:avLst/>
              </a:prstGeom>
            </p:spPr>
          </p:pic>
          <p:pic>
            <p:nvPicPr>
              <p:cNvPr id="18" name="Hình ảnh 17">
                <a:extLst>
                  <a:ext uri="{FF2B5EF4-FFF2-40B4-BE49-F238E27FC236}">
                    <a16:creationId xmlns:a16="http://schemas.microsoft.com/office/drawing/2014/main" id="{7A4E0DE3-8C16-48E5-84DE-14D977C835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9312" y="2306737"/>
                <a:ext cx="528581" cy="528581"/>
              </a:xfrm>
              <a:prstGeom prst="rect">
                <a:avLst/>
              </a:prstGeom>
            </p:spPr>
          </p:pic>
          <p:sp>
            <p:nvSpPr>
              <p:cNvPr id="19" name="Hộp Văn bản 18">
                <a:extLst>
                  <a:ext uri="{FF2B5EF4-FFF2-40B4-BE49-F238E27FC236}">
                    <a16:creationId xmlns:a16="http://schemas.microsoft.com/office/drawing/2014/main" id="{E0D6B00B-D4F2-442D-99F7-D56D895453EC}"/>
                  </a:ext>
                </a:extLst>
              </p:cNvPr>
              <p:cNvSpPr txBox="1"/>
              <p:nvPr/>
            </p:nvSpPr>
            <p:spPr>
              <a:xfrm>
                <a:off x="3606410" y="2040292"/>
                <a:ext cx="9525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b="1" dirty="0">
                    <a:solidFill>
                      <a:srgbClr val="ECECEC"/>
                    </a:solidFill>
                    <a:highlight>
                      <a:srgbClr val="E06F26"/>
                    </a:highlight>
                  </a:rPr>
                  <a:t>ĐỘNG</a:t>
                </a:r>
              </a:p>
              <a:p>
                <a:r>
                  <a:rPr lang="vi-VN" b="1" dirty="0">
                    <a:solidFill>
                      <a:srgbClr val="ECECEC"/>
                    </a:solidFill>
                    <a:highlight>
                      <a:srgbClr val="E06F26"/>
                    </a:highlight>
                  </a:rPr>
                  <a:t>CƠ</a:t>
                </a:r>
              </a:p>
            </p:txBody>
          </p:sp>
        </p:grpSp>
        <p:sp>
          <p:nvSpPr>
            <p:cNvPr id="20" name="Hộp Văn bản 19">
              <a:extLst>
                <a:ext uri="{FF2B5EF4-FFF2-40B4-BE49-F238E27FC236}">
                  <a16:creationId xmlns:a16="http://schemas.microsoft.com/office/drawing/2014/main" id="{D4882F22-5DBA-4650-8907-0773C692819C}"/>
                </a:ext>
              </a:extLst>
            </p:cNvPr>
            <p:cNvSpPr txBox="1"/>
            <p:nvPr/>
          </p:nvSpPr>
          <p:spPr>
            <a:xfrm>
              <a:off x="1492010" y="1032853"/>
              <a:ext cx="5702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000" dirty="0" err="1">
                  <a:solidFill>
                    <a:srgbClr val="ECECEC"/>
                  </a:solidFill>
                </a:rPr>
                <a:t>Lý</a:t>
              </a:r>
              <a:r>
                <a:rPr lang="vi-VN" sz="2000" dirty="0">
                  <a:solidFill>
                    <a:srgbClr val="ECECEC"/>
                  </a:solidFill>
                </a:rPr>
                <a:t> </a:t>
              </a:r>
              <a:r>
                <a:rPr lang="vi-VN" sz="2000" dirty="0" err="1">
                  <a:solidFill>
                    <a:srgbClr val="ECECEC"/>
                  </a:solidFill>
                </a:rPr>
                <a:t>thuyết</a:t>
              </a:r>
              <a:r>
                <a:rPr lang="vi-VN" sz="2000" dirty="0">
                  <a:solidFill>
                    <a:srgbClr val="ECECEC"/>
                  </a:solidFill>
                </a:rPr>
                <a:t> </a:t>
              </a:r>
              <a:r>
                <a:rPr lang="vi-VN" sz="2000" b="1" dirty="0">
                  <a:solidFill>
                    <a:srgbClr val="ECECEC"/>
                  </a:solidFill>
                  <a:highlight>
                    <a:srgbClr val="E06F26"/>
                  </a:highlight>
                </a:rPr>
                <a:t>“2 </a:t>
              </a:r>
              <a:r>
                <a:rPr lang="vi-VN" sz="2000" b="1" dirty="0" err="1">
                  <a:solidFill>
                    <a:srgbClr val="ECECEC"/>
                  </a:solidFill>
                  <a:highlight>
                    <a:srgbClr val="E06F26"/>
                  </a:highlight>
                </a:rPr>
                <a:t>yếu</a:t>
              </a:r>
              <a:r>
                <a:rPr lang="vi-VN" sz="2000" b="1" dirty="0">
                  <a:solidFill>
                    <a:srgbClr val="ECECEC"/>
                  </a:solidFill>
                  <a:highlight>
                    <a:srgbClr val="E06F26"/>
                  </a:highlight>
                </a:rPr>
                <a:t> </a:t>
              </a:r>
              <a:r>
                <a:rPr lang="vi-VN" sz="2000" b="1" dirty="0" err="1">
                  <a:solidFill>
                    <a:srgbClr val="ECECEC"/>
                  </a:solidFill>
                  <a:highlight>
                    <a:srgbClr val="E06F26"/>
                  </a:highlight>
                </a:rPr>
                <a:t>tố</a:t>
              </a:r>
              <a:r>
                <a:rPr lang="vi-VN" sz="2000" b="1" dirty="0">
                  <a:solidFill>
                    <a:srgbClr val="ECECEC"/>
                  </a:solidFill>
                  <a:highlight>
                    <a:srgbClr val="E06F26"/>
                  </a:highlight>
                </a:rPr>
                <a:t>” </a:t>
              </a:r>
              <a:r>
                <a:rPr lang="vi-VN" sz="2000" b="1" dirty="0" err="1">
                  <a:solidFill>
                    <a:srgbClr val="ECECEC"/>
                  </a:solidFill>
                  <a:highlight>
                    <a:srgbClr val="E06F26"/>
                  </a:highlight>
                </a:rPr>
                <a:t>của</a:t>
              </a:r>
              <a:r>
                <a:rPr lang="vi-VN" sz="2000" b="1" dirty="0">
                  <a:solidFill>
                    <a:srgbClr val="ECECEC"/>
                  </a:solidFill>
                  <a:highlight>
                    <a:srgbClr val="E06F26"/>
                  </a:highlight>
                </a:rPr>
                <a:t> </a:t>
              </a:r>
              <a:r>
                <a:rPr lang="vi-VN" sz="2000" b="1" dirty="0" err="1">
                  <a:solidFill>
                    <a:srgbClr val="ECECEC"/>
                  </a:solidFill>
                  <a:highlight>
                    <a:srgbClr val="E06F26"/>
                  </a:highlight>
                </a:rPr>
                <a:t>Herzberg</a:t>
              </a:r>
              <a:endParaRPr lang="vi-VN" sz="2000" b="1" dirty="0">
                <a:solidFill>
                  <a:srgbClr val="ECECEC"/>
                </a:solidFill>
                <a:highlight>
                  <a:srgbClr val="E06F26"/>
                </a:highlight>
              </a:endParaRPr>
            </a:p>
          </p:txBody>
        </p:sp>
        <p:grpSp>
          <p:nvGrpSpPr>
            <p:cNvPr id="28" name="Nhóm 27">
              <a:extLst>
                <a:ext uri="{FF2B5EF4-FFF2-40B4-BE49-F238E27FC236}">
                  <a16:creationId xmlns:a16="http://schemas.microsoft.com/office/drawing/2014/main" id="{B5B8A94A-C662-49B0-9F62-7081087DD66A}"/>
                </a:ext>
              </a:extLst>
            </p:cNvPr>
            <p:cNvGrpSpPr/>
            <p:nvPr/>
          </p:nvGrpSpPr>
          <p:grpSpPr>
            <a:xfrm>
              <a:off x="836143" y="1232908"/>
              <a:ext cx="10978487" cy="5137800"/>
              <a:chOff x="836143" y="1232908"/>
              <a:chExt cx="10978487" cy="5137800"/>
            </a:xfrm>
          </p:grpSpPr>
          <p:cxnSp>
            <p:nvCxnSpPr>
              <p:cNvPr id="7" name="Đường nối Thẳng 6">
                <a:extLst>
                  <a:ext uri="{FF2B5EF4-FFF2-40B4-BE49-F238E27FC236}">
                    <a16:creationId xmlns:a16="http://schemas.microsoft.com/office/drawing/2014/main" id="{95D0FE57-BCE3-487A-97C5-A2963A175929}"/>
                  </a:ext>
                </a:extLst>
              </p:cNvPr>
              <p:cNvCxnSpPr/>
              <p:nvPr/>
            </p:nvCxnSpPr>
            <p:spPr>
              <a:xfrm>
                <a:off x="836144" y="2162629"/>
                <a:ext cx="0" cy="419676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Đường nối Thẳng 23">
                <a:extLst>
                  <a:ext uri="{FF2B5EF4-FFF2-40B4-BE49-F238E27FC236}">
                    <a16:creationId xmlns:a16="http://schemas.microsoft.com/office/drawing/2014/main" id="{103CCEE4-CB60-4ADA-A2DE-E31332144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6143" y="6359391"/>
                <a:ext cx="1097848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Đường nối Thẳng 30">
                <a:extLst>
                  <a:ext uri="{FF2B5EF4-FFF2-40B4-BE49-F238E27FC236}">
                    <a16:creationId xmlns:a16="http://schemas.microsoft.com/office/drawing/2014/main" id="{D7B0A7D8-552B-426F-B094-E33A0D4A28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14629" y="1232908"/>
                <a:ext cx="0" cy="51378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Đường nối Thẳng 32">
                <a:extLst>
                  <a:ext uri="{FF2B5EF4-FFF2-40B4-BE49-F238E27FC236}">
                    <a16:creationId xmlns:a16="http://schemas.microsoft.com/office/drawing/2014/main" id="{A49521C9-1A09-4CE5-9602-985D2FD0A9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4114" y="1232908"/>
                <a:ext cx="611051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Hộp Văn bản 21">
            <a:extLst>
              <a:ext uri="{FF2B5EF4-FFF2-40B4-BE49-F238E27FC236}">
                <a16:creationId xmlns:a16="http://schemas.microsoft.com/office/drawing/2014/main" id="{5B94EA8A-3C78-47C0-96B5-562572EDA7CD}"/>
              </a:ext>
            </a:extLst>
          </p:cNvPr>
          <p:cNvSpPr txBox="1"/>
          <p:nvPr/>
        </p:nvSpPr>
        <p:spPr>
          <a:xfrm flipH="1">
            <a:off x="871633" y="1476919"/>
            <a:ext cx="1057117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 err="1">
                <a:solidFill>
                  <a:srgbClr val="ECECEC"/>
                </a:solidFill>
              </a:rPr>
              <a:t>Chúng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có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tác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động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đến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việc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thiết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kế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và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thiết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kế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lại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các</a:t>
            </a:r>
            <a:r>
              <a:rPr lang="vi-VN" sz="2000" dirty="0">
                <a:solidFill>
                  <a:srgbClr val="ECECEC"/>
                </a:solidFill>
              </a:rPr>
              <a:t> công </a:t>
            </a:r>
            <a:r>
              <a:rPr lang="vi-VN" sz="2000" dirty="0" err="1">
                <a:solidFill>
                  <a:srgbClr val="ECECEC"/>
                </a:solidFill>
              </a:rPr>
              <a:t>việc</a:t>
            </a:r>
            <a:r>
              <a:rPr lang="vi-VN" sz="2000" dirty="0">
                <a:solidFill>
                  <a:srgbClr val="ECECEC"/>
                </a:solidFill>
              </a:rPr>
              <a:t> ở </a:t>
            </a:r>
            <a:r>
              <a:rPr lang="vi-VN" sz="2000" dirty="0" err="1">
                <a:solidFill>
                  <a:srgbClr val="ECECEC"/>
                </a:solidFill>
              </a:rPr>
              <a:t>các</a:t>
            </a:r>
            <a:r>
              <a:rPr lang="vi-VN" sz="2000" dirty="0">
                <a:solidFill>
                  <a:srgbClr val="ECECEC"/>
                </a:solidFill>
              </a:rPr>
              <a:t> doanh </a:t>
            </a:r>
            <a:r>
              <a:rPr lang="vi-VN" sz="2000" dirty="0" err="1">
                <a:solidFill>
                  <a:srgbClr val="ECECEC"/>
                </a:solidFill>
              </a:rPr>
              <a:t>nghiệp</a:t>
            </a:r>
            <a:r>
              <a:rPr lang="vi-VN" sz="2000" dirty="0">
                <a:solidFill>
                  <a:srgbClr val="ECECEC"/>
                </a:solidFill>
              </a:rPr>
              <a:t>. Nhưng </a:t>
            </a:r>
            <a:r>
              <a:rPr lang="vi-VN" sz="2000" dirty="0" err="1">
                <a:solidFill>
                  <a:srgbClr val="ECECEC"/>
                </a:solidFill>
              </a:rPr>
              <a:t>học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thuyết</a:t>
            </a:r>
            <a:r>
              <a:rPr lang="vi-VN" sz="2000" dirty="0">
                <a:solidFill>
                  <a:srgbClr val="ECECEC"/>
                </a:solidFill>
              </a:rPr>
              <a:t> này không đem </a:t>
            </a:r>
            <a:r>
              <a:rPr lang="vi-VN" sz="2000" dirty="0" err="1">
                <a:solidFill>
                  <a:srgbClr val="ECECEC"/>
                </a:solidFill>
              </a:rPr>
              <a:t>lại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tính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khả</a:t>
            </a:r>
            <a:r>
              <a:rPr lang="vi-VN" sz="2000" dirty="0">
                <a:solidFill>
                  <a:srgbClr val="ECECEC"/>
                </a:solidFill>
              </a:rPr>
              <a:t> thi </a:t>
            </a:r>
            <a:r>
              <a:rPr lang="vi-VN" sz="2000" dirty="0" err="1">
                <a:solidFill>
                  <a:srgbClr val="ECECEC"/>
                </a:solidFill>
              </a:rPr>
              <a:t>vì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thực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tế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đối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với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những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người</a:t>
            </a:r>
            <a:r>
              <a:rPr lang="vi-VN" sz="2000" dirty="0">
                <a:solidFill>
                  <a:srgbClr val="ECECEC"/>
                </a:solidFill>
              </a:rPr>
              <a:t> lao </a:t>
            </a:r>
            <a:r>
              <a:rPr lang="vi-VN" sz="2000" dirty="0" err="1">
                <a:solidFill>
                  <a:srgbClr val="ECECEC"/>
                </a:solidFill>
              </a:rPr>
              <a:t>động</a:t>
            </a:r>
            <a:r>
              <a:rPr lang="vi-VN" sz="2000" dirty="0">
                <a:solidFill>
                  <a:srgbClr val="ECECEC"/>
                </a:solidFill>
              </a:rPr>
              <a:t>. </a:t>
            </a:r>
            <a:r>
              <a:rPr lang="vi-VN" sz="2000" dirty="0" err="1">
                <a:solidFill>
                  <a:srgbClr val="ECECEC"/>
                </a:solidFill>
              </a:rPr>
              <a:t>Những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yếu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tố</a:t>
            </a:r>
            <a:r>
              <a:rPr lang="vi-VN" sz="2000" dirty="0">
                <a:solidFill>
                  <a:srgbClr val="ECECEC"/>
                </a:solidFill>
              </a:rPr>
              <a:t> này không </a:t>
            </a:r>
            <a:r>
              <a:rPr lang="vi-VN" sz="2000" dirty="0" err="1">
                <a:solidFill>
                  <a:srgbClr val="ECECEC"/>
                </a:solidFill>
              </a:rPr>
              <a:t>tách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rời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với</a:t>
            </a:r>
            <a:r>
              <a:rPr lang="vi-VN" sz="2000" dirty="0">
                <a:solidFill>
                  <a:srgbClr val="ECECEC"/>
                </a:solidFill>
              </a:rPr>
              <a:t> nhau </a:t>
            </a:r>
            <a:r>
              <a:rPr lang="vi-VN" sz="2000" dirty="0" err="1">
                <a:solidFill>
                  <a:srgbClr val="ECECEC"/>
                </a:solidFill>
              </a:rPr>
              <a:t>mà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chúng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hoạt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động</a:t>
            </a:r>
            <a:r>
              <a:rPr lang="vi-VN" sz="2000" dirty="0">
                <a:solidFill>
                  <a:srgbClr val="ECECEC"/>
                </a:solidFill>
              </a:rPr>
              <a:t>, </a:t>
            </a:r>
            <a:r>
              <a:rPr lang="vi-VN" sz="2000" dirty="0" err="1">
                <a:solidFill>
                  <a:srgbClr val="ECECEC"/>
                </a:solidFill>
              </a:rPr>
              <a:t>tồn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tại</a:t>
            </a:r>
            <a:r>
              <a:rPr lang="vi-VN" sz="2000" dirty="0">
                <a:solidFill>
                  <a:srgbClr val="ECECEC"/>
                </a:solidFill>
              </a:rPr>
              <a:t> song </a:t>
            </a:r>
            <a:r>
              <a:rPr lang="vi-VN" sz="2000" dirty="0" err="1">
                <a:solidFill>
                  <a:srgbClr val="ECECEC"/>
                </a:solidFill>
              </a:rPr>
              <a:t>song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cùng</a:t>
            </a:r>
            <a:r>
              <a:rPr lang="vi-VN" sz="2000" dirty="0">
                <a:solidFill>
                  <a:srgbClr val="ECECEC"/>
                </a:solidFill>
              </a:rPr>
              <a:t> nhau.</a:t>
            </a:r>
          </a:p>
          <a:p>
            <a:endParaRPr lang="vi-VN" sz="2000" dirty="0">
              <a:solidFill>
                <a:srgbClr val="ECECEC"/>
              </a:solidFill>
            </a:endParaRPr>
          </a:p>
          <a:p>
            <a:r>
              <a:rPr lang="vi-VN" sz="2000" dirty="0">
                <a:solidFill>
                  <a:srgbClr val="ECECEC"/>
                </a:solidFill>
              </a:rPr>
              <a:t>Ý </a:t>
            </a:r>
            <a:r>
              <a:rPr lang="vi-VN" sz="2000" dirty="0" err="1">
                <a:solidFill>
                  <a:srgbClr val="ECECEC"/>
                </a:solidFill>
              </a:rPr>
              <a:t>nghĩa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của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thuyết</a:t>
            </a:r>
            <a:r>
              <a:rPr lang="vi-VN" sz="2000" dirty="0">
                <a:solidFill>
                  <a:srgbClr val="ECECEC"/>
                </a:solidFill>
              </a:rPr>
              <a:t> hai nhân </a:t>
            </a:r>
            <a:r>
              <a:rPr lang="vi-VN" sz="2000" dirty="0" err="1">
                <a:solidFill>
                  <a:srgbClr val="ECECEC"/>
                </a:solidFill>
              </a:rPr>
              <a:t>tố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của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Herzberg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có</a:t>
            </a:r>
            <a:r>
              <a:rPr lang="vi-VN" sz="2000" dirty="0">
                <a:solidFill>
                  <a:srgbClr val="ECECEC"/>
                </a:solidFill>
              </a:rPr>
              <a:t> ý </a:t>
            </a:r>
            <a:r>
              <a:rPr lang="vi-VN" sz="2000" dirty="0" err="1">
                <a:solidFill>
                  <a:srgbClr val="ECECEC"/>
                </a:solidFill>
              </a:rPr>
              <a:t>nghĩa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với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các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nhà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quản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trị</a:t>
            </a:r>
            <a:r>
              <a:rPr lang="vi-VN" sz="2000" dirty="0">
                <a:solidFill>
                  <a:srgbClr val="ECECEC"/>
                </a:solidFill>
              </a:rPr>
              <a:t> ở </a:t>
            </a:r>
            <a:r>
              <a:rPr lang="vi-VN" sz="2000" dirty="0" err="1">
                <a:solidFill>
                  <a:srgbClr val="ECECEC"/>
                </a:solidFill>
              </a:rPr>
              <a:t>các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mặt</a:t>
            </a:r>
            <a:r>
              <a:rPr lang="vi-VN" sz="2000" dirty="0">
                <a:solidFill>
                  <a:srgbClr val="ECECEC"/>
                </a:solidFill>
              </a:rPr>
              <a:t> sau: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000" dirty="0" err="1">
                <a:solidFill>
                  <a:srgbClr val="ECECEC"/>
                </a:solidFill>
              </a:rPr>
              <a:t>Những</a:t>
            </a:r>
            <a:r>
              <a:rPr lang="vi-VN" sz="2000" dirty="0">
                <a:solidFill>
                  <a:srgbClr val="ECECEC"/>
                </a:solidFill>
              </a:rPr>
              <a:t> nhân </a:t>
            </a:r>
            <a:r>
              <a:rPr lang="vi-VN" sz="2000" dirty="0" err="1">
                <a:solidFill>
                  <a:srgbClr val="ECECEC"/>
                </a:solidFill>
              </a:rPr>
              <a:t>tố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làm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thỏa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mãn</a:t>
            </a:r>
            <a:r>
              <a:rPr lang="vi-VN" sz="2000" dirty="0">
                <a:solidFill>
                  <a:srgbClr val="ECECEC"/>
                </a:solidFill>
              </a:rPr>
              <a:t> cho </a:t>
            </a:r>
            <a:r>
              <a:rPr lang="vi-VN" sz="2000" dirty="0" err="1">
                <a:solidFill>
                  <a:srgbClr val="ECECEC"/>
                </a:solidFill>
              </a:rPr>
              <a:t>người</a:t>
            </a:r>
            <a:r>
              <a:rPr lang="vi-VN" sz="2000" dirty="0">
                <a:solidFill>
                  <a:srgbClr val="ECECEC"/>
                </a:solidFill>
              </a:rPr>
              <a:t> lao </a:t>
            </a:r>
            <a:r>
              <a:rPr lang="vi-VN" sz="2000" dirty="0" err="1">
                <a:solidFill>
                  <a:srgbClr val="ECECEC"/>
                </a:solidFill>
              </a:rPr>
              <a:t>động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khác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với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các</a:t>
            </a:r>
            <a:r>
              <a:rPr lang="vi-VN" sz="2000" dirty="0">
                <a:solidFill>
                  <a:srgbClr val="ECECEC"/>
                </a:solidFill>
              </a:rPr>
              <a:t> nhân </a:t>
            </a:r>
            <a:r>
              <a:rPr lang="vi-VN" sz="2000" dirty="0" err="1">
                <a:solidFill>
                  <a:srgbClr val="ECECEC"/>
                </a:solidFill>
              </a:rPr>
              <a:t>tố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tạo</a:t>
            </a:r>
            <a:r>
              <a:rPr lang="vi-VN" sz="2000" dirty="0">
                <a:solidFill>
                  <a:srgbClr val="ECECEC"/>
                </a:solidFill>
              </a:rPr>
              <a:t> ra </a:t>
            </a:r>
            <a:r>
              <a:rPr lang="vi-VN" sz="2000" dirty="0" err="1">
                <a:solidFill>
                  <a:srgbClr val="ECECEC"/>
                </a:solidFill>
              </a:rPr>
              <a:t>những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sự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bất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mãn</a:t>
            </a:r>
            <a:r>
              <a:rPr lang="vi-VN" sz="2000" dirty="0">
                <a:solidFill>
                  <a:srgbClr val="ECECEC"/>
                </a:solidFill>
              </a:rPr>
              <a:t>. Cho nên </a:t>
            </a:r>
            <a:r>
              <a:rPr lang="vi-VN" sz="2000" dirty="0" err="1">
                <a:solidFill>
                  <a:srgbClr val="ECECEC"/>
                </a:solidFill>
              </a:rPr>
              <a:t>bạn</a:t>
            </a:r>
            <a:r>
              <a:rPr lang="vi-VN" sz="2000" dirty="0">
                <a:solidFill>
                  <a:srgbClr val="ECECEC"/>
                </a:solidFill>
              </a:rPr>
              <a:t> không </a:t>
            </a:r>
            <a:r>
              <a:rPr lang="vi-VN" sz="2000" dirty="0" err="1">
                <a:solidFill>
                  <a:srgbClr val="ECECEC"/>
                </a:solidFill>
              </a:rPr>
              <a:t>thể</a:t>
            </a:r>
            <a:r>
              <a:rPr lang="vi-VN" sz="2000" dirty="0">
                <a:solidFill>
                  <a:srgbClr val="ECECEC"/>
                </a:solidFill>
              </a:rPr>
              <a:t> mong </a:t>
            </a:r>
            <a:r>
              <a:rPr lang="vi-VN" sz="2000" dirty="0" err="1">
                <a:solidFill>
                  <a:srgbClr val="ECECEC"/>
                </a:solidFill>
              </a:rPr>
              <a:t>đợi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sự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thỏa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mãn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bằng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cách</a:t>
            </a:r>
            <a:r>
              <a:rPr lang="vi-VN" sz="2000" dirty="0">
                <a:solidFill>
                  <a:srgbClr val="ECECEC"/>
                </a:solidFill>
              </a:rPr>
              <a:t> đơn </a:t>
            </a:r>
            <a:r>
              <a:rPr lang="vi-VN" sz="2000" dirty="0" err="1">
                <a:solidFill>
                  <a:srgbClr val="ECECEC"/>
                </a:solidFill>
              </a:rPr>
              <a:t>giản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là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sự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xóa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bỏ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các</a:t>
            </a:r>
            <a:r>
              <a:rPr lang="vi-VN" sz="2000" dirty="0">
                <a:solidFill>
                  <a:srgbClr val="ECECEC"/>
                </a:solidFill>
              </a:rPr>
              <a:t> nguyên nhân gây ra </a:t>
            </a:r>
            <a:r>
              <a:rPr lang="vi-VN" sz="2000" dirty="0" err="1">
                <a:solidFill>
                  <a:srgbClr val="ECECEC"/>
                </a:solidFill>
              </a:rPr>
              <a:t>sự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bất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mãn</a:t>
            </a:r>
            <a:r>
              <a:rPr lang="vi-VN" sz="2000" dirty="0">
                <a:solidFill>
                  <a:srgbClr val="ECECEC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000" dirty="0" err="1">
                <a:solidFill>
                  <a:srgbClr val="ECECEC"/>
                </a:solidFill>
              </a:rPr>
              <a:t>Việc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động</a:t>
            </a:r>
            <a:r>
              <a:rPr lang="vi-VN" sz="2000" dirty="0">
                <a:solidFill>
                  <a:srgbClr val="ECECEC"/>
                </a:solidFill>
              </a:rPr>
              <a:t> viên </a:t>
            </a:r>
            <a:r>
              <a:rPr lang="vi-VN" sz="2000" dirty="0" err="1">
                <a:solidFill>
                  <a:srgbClr val="ECECEC"/>
                </a:solidFill>
              </a:rPr>
              <a:t>các</a:t>
            </a:r>
            <a:r>
              <a:rPr lang="vi-VN" sz="2000" dirty="0">
                <a:solidFill>
                  <a:srgbClr val="ECECEC"/>
                </a:solidFill>
              </a:rPr>
              <a:t> nhân viên </a:t>
            </a:r>
            <a:r>
              <a:rPr lang="vi-VN" sz="2000" dirty="0" err="1">
                <a:solidFill>
                  <a:srgbClr val="ECECEC"/>
                </a:solidFill>
              </a:rPr>
              <a:t>phải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được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giải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quyết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một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cách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thỏa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đáng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đồng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thời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cả</a:t>
            </a:r>
            <a:r>
              <a:rPr lang="vi-VN" sz="2000" dirty="0">
                <a:solidFill>
                  <a:srgbClr val="ECECEC"/>
                </a:solidFill>
              </a:rPr>
              <a:t> hai </a:t>
            </a:r>
            <a:r>
              <a:rPr lang="vi-VN" sz="2000" dirty="0" err="1">
                <a:solidFill>
                  <a:srgbClr val="ECECEC"/>
                </a:solidFill>
              </a:rPr>
              <a:t>nhóm</a:t>
            </a:r>
            <a:r>
              <a:rPr lang="vi-VN" sz="2000" dirty="0">
                <a:solidFill>
                  <a:srgbClr val="ECECEC"/>
                </a:solidFill>
              </a:rPr>
              <a:t> nhân </a:t>
            </a:r>
            <a:r>
              <a:rPr lang="vi-VN" sz="2000" dirty="0" err="1">
                <a:solidFill>
                  <a:srgbClr val="ECECEC"/>
                </a:solidFill>
              </a:rPr>
              <a:t>tố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được</a:t>
            </a:r>
            <a:r>
              <a:rPr lang="vi-VN" sz="2000" dirty="0">
                <a:solidFill>
                  <a:srgbClr val="ECECEC"/>
                </a:solidFill>
              </a:rPr>
              <a:t> duy </a:t>
            </a:r>
            <a:r>
              <a:rPr lang="vi-VN" sz="2000" dirty="0" err="1">
                <a:solidFill>
                  <a:srgbClr val="ECECEC"/>
                </a:solidFill>
              </a:rPr>
              <a:t>trì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và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động</a:t>
            </a:r>
            <a:r>
              <a:rPr lang="vi-VN" sz="2000" dirty="0">
                <a:solidFill>
                  <a:srgbClr val="ECECEC"/>
                </a:solidFill>
              </a:rPr>
              <a:t> viên, không </a:t>
            </a:r>
            <a:r>
              <a:rPr lang="vi-VN" sz="2000" dirty="0" err="1">
                <a:solidFill>
                  <a:srgbClr val="ECECEC"/>
                </a:solidFill>
              </a:rPr>
              <a:t>thể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chú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trọng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một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nhóm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nào</a:t>
            </a:r>
            <a:r>
              <a:rPr lang="vi-VN" sz="2000" dirty="0">
                <a:solidFill>
                  <a:srgbClr val="ECECEC"/>
                </a:solidFill>
              </a:rPr>
              <a:t> riêng </a:t>
            </a:r>
            <a:r>
              <a:rPr lang="vi-VN" sz="2000" dirty="0" err="1">
                <a:solidFill>
                  <a:srgbClr val="ECECEC"/>
                </a:solidFill>
              </a:rPr>
              <a:t>biệt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cả</a:t>
            </a:r>
            <a:r>
              <a:rPr lang="vi-VN" sz="2000" dirty="0">
                <a:solidFill>
                  <a:srgbClr val="ECECEC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2395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Đồ họa 1" descr="Mạng">
            <a:extLst>
              <a:ext uri="{FF2B5EF4-FFF2-40B4-BE49-F238E27FC236}">
                <a16:creationId xmlns:a16="http://schemas.microsoft.com/office/drawing/2014/main" id="{E2A4455D-4344-4F2F-B534-FEB842D1B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52431" y="582092"/>
            <a:ext cx="6302285" cy="6302285"/>
          </a:xfrm>
          <a:prstGeom prst="rect">
            <a:avLst/>
          </a:prstGeom>
        </p:spPr>
      </p:pic>
      <p:sp>
        <p:nvSpPr>
          <p:cNvPr id="9" name="Hình Bầu dục 8">
            <a:extLst>
              <a:ext uri="{FF2B5EF4-FFF2-40B4-BE49-F238E27FC236}">
                <a16:creationId xmlns:a16="http://schemas.microsoft.com/office/drawing/2014/main" id="{F6A5B7AA-3D57-4083-B70D-783CE33D8CE0}"/>
              </a:ext>
            </a:extLst>
          </p:cNvPr>
          <p:cNvSpPr/>
          <p:nvPr/>
        </p:nvSpPr>
        <p:spPr>
          <a:xfrm>
            <a:off x="5173472" y="1301228"/>
            <a:ext cx="1256161" cy="1256161"/>
          </a:xfrm>
          <a:prstGeom prst="ellipse">
            <a:avLst/>
          </a:prstGeom>
          <a:noFill/>
          <a:ln w="57150">
            <a:solidFill>
              <a:srgbClr val="E6B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Hình Bầu dục 9">
            <a:extLst>
              <a:ext uri="{FF2B5EF4-FFF2-40B4-BE49-F238E27FC236}">
                <a16:creationId xmlns:a16="http://schemas.microsoft.com/office/drawing/2014/main" id="{07D6DC0C-D3C5-4A4D-979B-6907057FFDD6}"/>
              </a:ext>
            </a:extLst>
          </p:cNvPr>
          <p:cNvSpPr/>
          <p:nvPr/>
        </p:nvSpPr>
        <p:spPr>
          <a:xfrm>
            <a:off x="7112804" y="2605124"/>
            <a:ext cx="1256161" cy="1256161"/>
          </a:xfrm>
          <a:prstGeom prst="ellipse">
            <a:avLst/>
          </a:prstGeom>
          <a:noFill/>
          <a:ln w="57150">
            <a:solidFill>
              <a:srgbClr val="2DA7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Hình Bầu dục 10">
            <a:extLst>
              <a:ext uri="{FF2B5EF4-FFF2-40B4-BE49-F238E27FC236}">
                <a16:creationId xmlns:a16="http://schemas.microsoft.com/office/drawing/2014/main" id="{80E46F01-36E9-4D98-8C9F-7B5C3DA4F890}"/>
              </a:ext>
            </a:extLst>
          </p:cNvPr>
          <p:cNvSpPr/>
          <p:nvPr/>
        </p:nvSpPr>
        <p:spPr>
          <a:xfrm>
            <a:off x="6657706" y="4895240"/>
            <a:ext cx="1256161" cy="1256161"/>
          </a:xfrm>
          <a:prstGeom prst="ellipse">
            <a:avLst/>
          </a:prstGeom>
          <a:noFill/>
          <a:ln w="57150">
            <a:solidFill>
              <a:srgbClr val="E06F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Hình Bầu dục 13">
            <a:extLst>
              <a:ext uri="{FF2B5EF4-FFF2-40B4-BE49-F238E27FC236}">
                <a16:creationId xmlns:a16="http://schemas.microsoft.com/office/drawing/2014/main" id="{961EE048-73C0-40C6-8FFF-D0246C975AA2}"/>
              </a:ext>
            </a:extLst>
          </p:cNvPr>
          <p:cNvSpPr/>
          <p:nvPr/>
        </p:nvSpPr>
        <p:spPr>
          <a:xfrm>
            <a:off x="3680064" y="4887359"/>
            <a:ext cx="1256161" cy="1256161"/>
          </a:xfrm>
          <a:prstGeom prst="ellipse">
            <a:avLst/>
          </a:prstGeom>
          <a:noFill/>
          <a:ln w="57150">
            <a:solidFill>
              <a:srgbClr val="348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Hình Bầu dục 14">
            <a:extLst>
              <a:ext uri="{FF2B5EF4-FFF2-40B4-BE49-F238E27FC236}">
                <a16:creationId xmlns:a16="http://schemas.microsoft.com/office/drawing/2014/main" id="{FF47426B-5755-4AFA-8397-D826E1DE6839}"/>
              </a:ext>
            </a:extLst>
          </p:cNvPr>
          <p:cNvSpPr/>
          <p:nvPr/>
        </p:nvSpPr>
        <p:spPr>
          <a:xfrm>
            <a:off x="3230702" y="2601446"/>
            <a:ext cx="1256161" cy="1256161"/>
          </a:xfrm>
          <a:prstGeom prst="ellipse">
            <a:avLst/>
          </a:prstGeom>
          <a:noFill/>
          <a:ln w="57150">
            <a:solidFill>
              <a:srgbClr val="E771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36" name="Nhóm 35">
            <a:extLst>
              <a:ext uri="{FF2B5EF4-FFF2-40B4-BE49-F238E27FC236}">
                <a16:creationId xmlns:a16="http://schemas.microsoft.com/office/drawing/2014/main" id="{DE03609D-3680-4A67-98D0-A4082AD2BFF1}"/>
              </a:ext>
            </a:extLst>
          </p:cNvPr>
          <p:cNvGrpSpPr/>
          <p:nvPr/>
        </p:nvGrpSpPr>
        <p:grpSpPr>
          <a:xfrm>
            <a:off x="7913867" y="4940911"/>
            <a:ext cx="1578654" cy="1246495"/>
            <a:chOff x="8715293" y="4858296"/>
            <a:chExt cx="1578654" cy="1246495"/>
          </a:xfrm>
        </p:grpSpPr>
        <p:sp>
          <p:nvSpPr>
            <p:cNvPr id="20" name="Hình chữ nhật: Góc Tròn 19">
              <a:extLst>
                <a:ext uri="{FF2B5EF4-FFF2-40B4-BE49-F238E27FC236}">
                  <a16:creationId xmlns:a16="http://schemas.microsoft.com/office/drawing/2014/main" id="{FD22A92B-DCBF-485F-95F8-3CD00D0633CD}"/>
                </a:ext>
              </a:extLst>
            </p:cNvPr>
            <p:cNvSpPr/>
            <p:nvPr/>
          </p:nvSpPr>
          <p:spPr>
            <a:xfrm>
              <a:off x="8715293" y="5137633"/>
              <a:ext cx="1578654" cy="687823"/>
            </a:xfrm>
            <a:prstGeom prst="roundRect">
              <a:avLst/>
            </a:prstGeom>
            <a:solidFill>
              <a:srgbClr val="E06F26"/>
            </a:solidFill>
            <a:ln w="28575">
              <a:solidFill>
                <a:srgbClr val="E06F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vi-VN" b="1" dirty="0">
                  <a:solidFill>
                    <a:srgbClr val="E06F26"/>
                  </a:solidFill>
                  <a:highlight>
                    <a:srgbClr val="ECECEC"/>
                  </a:highlight>
                </a:rPr>
                <a:t>CƠ SỞ</a:t>
              </a:r>
            </a:p>
            <a:p>
              <a:r>
                <a:rPr lang="vi-VN" sz="1800" b="1" dirty="0">
                  <a:solidFill>
                    <a:schemeClr val="bg1"/>
                  </a:solidFill>
                </a:rPr>
                <a:t>LÝ THUYẾT</a:t>
              </a:r>
            </a:p>
          </p:txBody>
        </p:sp>
        <p:sp>
          <p:nvSpPr>
            <p:cNvPr id="25" name="Hộp Văn bản 24">
              <a:extLst>
                <a:ext uri="{FF2B5EF4-FFF2-40B4-BE49-F238E27FC236}">
                  <a16:creationId xmlns:a16="http://schemas.microsoft.com/office/drawing/2014/main" id="{0B7E66AE-3D3F-4F8F-AFCC-DE591D69A25C}"/>
                </a:ext>
              </a:extLst>
            </p:cNvPr>
            <p:cNvSpPr txBox="1"/>
            <p:nvPr/>
          </p:nvSpPr>
          <p:spPr>
            <a:xfrm>
              <a:off x="10177890" y="4858296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solidFill>
                    <a:srgbClr val="E06F26"/>
                  </a:solidFill>
                </a:rPr>
                <a:t>3</a:t>
              </a:r>
            </a:p>
          </p:txBody>
        </p:sp>
      </p:grpSp>
      <p:grpSp>
        <p:nvGrpSpPr>
          <p:cNvPr id="39" name="Nhóm 38">
            <a:extLst>
              <a:ext uri="{FF2B5EF4-FFF2-40B4-BE49-F238E27FC236}">
                <a16:creationId xmlns:a16="http://schemas.microsoft.com/office/drawing/2014/main" id="{F951F76E-4189-4972-9B02-F9BD827CB401}"/>
              </a:ext>
            </a:extLst>
          </p:cNvPr>
          <p:cNvGrpSpPr/>
          <p:nvPr/>
        </p:nvGrpSpPr>
        <p:grpSpPr>
          <a:xfrm>
            <a:off x="806161" y="2560556"/>
            <a:ext cx="2433333" cy="1246495"/>
            <a:chOff x="1173178" y="2565384"/>
            <a:chExt cx="2433333" cy="1246495"/>
          </a:xfrm>
        </p:grpSpPr>
        <p:sp>
          <p:nvSpPr>
            <p:cNvPr id="22" name="Hình chữ nhật: Góc Tròn 21">
              <a:extLst>
                <a:ext uri="{FF2B5EF4-FFF2-40B4-BE49-F238E27FC236}">
                  <a16:creationId xmlns:a16="http://schemas.microsoft.com/office/drawing/2014/main" id="{11BBFF58-CE33-49B5-89F2-D6676C76D843}"/>
                </a:ext>
              </a:extLst>
            </p:cNvPr>
            <p:cNvSpPr/>
            <p:nvPr/>
          </p:nvSpPr>
          <p:spPr>
            <a:xfrm>
              <a:off x="1616551" y="2862288"/>
              <a:ext cx="1989960" cy="687823"/>
            </a:xfrm>
            <a:prstGeom prst="roundRect">
              <a:avLst/>
            </a:prstGeom>
            <a:solidFill>
              <a:srgbClr val="E7715C"/>
            </a:solidFill>
            <a:ln w="28575">
              <a:solidFill>
                <a:srgbClr val="E771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vi-VN" b="1" dirty="0">
                  <a:solidFill>
                    <a:srgbClr val="E7715C"/>
                  </a:solidFill>
                  <a:highlight>
                    <a:srgbClr val="ECECEC"/>
                  </a:highlight>
                </a:rPr>
                <a:t>QUY TRÌNH</a:t>
              </a:r>
            </a:p>
            <a:p>
              <a:r>
                <a:rPr lang="vi-VN" sz="1800" b="1" dirty="0">
                  <a:solidFill>
                    <a:schemeClr val="bg1"/>
                  </a:solidFill>
                </a:rPr>
                <a:t>QL NGUỒN NL</a:t>
              </a:r>
            </a:p>
          </p:txBody>
        </p:sp>
        <p:sp>
          <p:nvSpPr>
            <p:cNvPr id="27" name="Hộp Văn bản 26">
              <a:extLst>
                <a:ext uri="{FF2B5EF4-FFF2-40B4-BE49-F238E27FC236}">
                  <a16:creationId xmlns:a16="http://schemas.microsoft.com/office/drawing/2014/main" id="{1A46098A-821C-42BF-B186-4CFBC72A4D09}"/>
                </a:ext>
              </a:extLst>
            </p:cNvPr>
            <p:cNvSpPr txBox="1"/>
            <p:nvPr/>
          </p:nvSpPr>
          <p:spPr>
            <a:xfrm>
              <a:off x="1173178" y="2565384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solidFill>
                    <a:srgbClr val="E7715C"/>
                  </a:solidFill>
                </a:rPr>
                <a:t>5</a:t>
              </a:r>
            </a:p>
          </p:txBody>
        </p:sp>
      </p:grpSp>
      <p:grpSp>
        <p:nvGrpSpPr>
          <p:cNvPr id="3" name="Nhóm 2">
            <a:extLst>
              <a:ext uri="{FF2B5EF4-FFF2-40B4-BE49-F238E27FC236}">
                <a16:creationId xmlns:a16="http://schemas.microsoft.com/office/drawing/2014/main" id="{719E22FE-0B73-43EE-A85A-AA96629CEB7A}"/>
              </a:ext>
            </a:extLst>
          </p:cNvPr>
          <p:cNvGrpSpPr/>
          <p:nvPr/>
        </p:nvGrpSpPr>
        <p:grpSpPr>
          <a:xfrm>
            <a:off x="4085844" y="312666"/>
            <a:ext cx="3828023" cy="1280498"/>
            <a:chOff x="4085844" y="312666"/>
            <a:chExt cx="3828023" cy="1280498"/>
          </a:xfrm>
        </p:grpSpPr>
        <p:grpSp>
          <p:nvGrpSpPr>
            <p:cNvPr id="33" name="Nhóm 32">
              <a:extLst>
                <a:ext uri="{FF2B5EF4-FFF2-40B4-BE49-F238E27FC236}">
                  <a16:creationId xmlns:a16="http://schemas.microsoft.com/office/drawing/2014/main" id="{F2727B54-E14C-4002-A048-D6188A69B1DA}"/>
                </a:ext>
              </a:extLst>
            </p:cNvPr>
            <p:cNvGrpSpPr/>
            <p:nvPr/>
          </p:nvGrpSpPr>
          <p:grpSpPr>
            <a:xfrm>
              <a:off x="4123802" y="346669"/>
              <a:ext cx="3790065" cy="1246495"/>
              <a:chOff x="3892750" y="313845"/>
              <a:chExt cx="3790065" cy="1246495"/>
            </a:xfrm>
          </p:grpSpPr>
          <p:sp>
            <p:nvSpPr>
              <p:cNvPr id="17" name="Hình chữ nhật: Góc Tròn 16">
                <a:extLst>
                  <a:ext uri="{FF2B5EF4-FFF2-40B4-BE49-F238E27FC236}">
                    <a16:creationId xmlns:a16="http://schemas.microsoft.com/office/drawing/2014/main" id="{806FCAE2-47A9-4B5B-8263-996AFC5756FE}"/>
                  </a:ext>
                </a:extLst>
              </p:cNvPr>
              <p:cNvSpPr/>
              <p:nvPr/>
            </p:nvSpPr>
            <p:spPr>
              <a:xfrm>
                <a:off x="4373517" y="588201"/>
                <a:ext cx="3309298" cy="687823"/>
              </a:xfrm>
              <a:prstGeom prst="roundRect">
                <a:avLst/>
              </a:prstGeom>
              <a:solidFill>
                <a:srgbClr val="E6B02A"/>
              </a:solidFill>
              <a:ln w="28575">
                <a:solidFill>
                  <a:srgbClr val="E6B0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vi-VN" b="1" dirty="0">
                    <a:solidFill>
                      <a:srgbClr val="FFC000"/>
                    </a:solidFill>
                    <a:highlight>
                      <a:srgbClr val="ECECEC"/>
                    </a:highlight>
                  </a:rPr>
                  <a:t>VÌ SAO</a:t>
                </a:r>
              </a:p>
              <a:p>
                <a:r>
                  <a:rPr lang="vi-VN" sz="1800" b="1" dirty="0">
                    <a:solidFill>
                      <a:schemeClr val="bg1"/>
                    </a:solidFill>
                  </a:rPr>
                  <a:t>PHẢI QUẢN LÍ NGUỒN NL</a:t>
                </a:r>
              </a:p>
            </p:txBody>
          </p:sp>
          <p:sp>
            <p:nvSpPr>
              <p:cNvPr id="23" name="Hộp Văn bản 22">
                <a:extLst>
                  <a:ext uri="{FF2B5EF4-FFF2-40B4-BE49-F238E27FC236}">
                    <a16:creationId xmlns:a16="http://schemas.microsoft.com/office/drawing/2014/main" id="{4A64D980-FD69-49C8-A1AD-FA17DEFE9AE8}"/>
                  </a:ext>
                </a:extLst>
              </p:cNvPr>
              <p:cNvSpPr txBox="1"/>
              <p:nvPr/>
            </p:nvSpPr>
            <p:spPr>
              <a:xfrm>
                <a:off x="3892750" y="313845"/>
                <a:ext cx="490293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sz="7500" b="1" dirty="0">
                    <a:solidFill>
                      <a:srgbClr val="E6B02A"/>
                    </a:solidFill>
                  </a:rPr>
                  <a:t>1</a:t>
                </a:r>
              </a:p>
            </p:txBody>
          </p:sp>
        </p:grpSp>
        <p:sp>
          <p:nvSpPr>
            <p:cNvPr id="28" name="Hộp Văn bản 27">
              <a:extLst>
                <a:ext uri="{FF2B5EF4-FFF2-40B4-BE49-F238E27FC236}">
                  <a16:creationId xmlns:a16="http://schemas.microsoft.com/office/drawing/2014/main" id="{EE1B4D2C-5591-4648-A68E-F3F41A3393BB}"/>
                </a:ext>
              </a:extLst>
            </p:cNvPr>
            <p:cNvSpPr txBox="1"/>
            <p:nvPr/>
          </p:nvSpPr>
          <p:spPr>
            <a:xfrm>
              <a:off x="4085844" y="312666"/>
              <a:ext cx="582601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ln>
                    <a:solidFill>
                      <a:schemeClr val="bg1"/>
                    </a:solidFill>
                  </a:ln>
                  <a:noFill/>
                </a:rPr>
                <a:t>1</a:t>
              </a:r>
            </a:p>
          </p:txBody>
        </p:sp>
      </p:grpSp>
      <p:grpSp>
        <p:nvGrpSpPr>
          <p:cNvPr id="5" name="Nhóm 4">
            <a:extLst>
              <a:ext uri="{FF2B5EF4-FFF2-40B4-BE49-F238E27FC236}">
                <a16:creationId xmlns:a16="http://schemas.microsoft.com/office/drawing/2014/main" id="{F8065152-3A5A-4E20-9905-66DEB9A56ED2}"/>
              </a:ext>
            </a:extLst>
          </p:cNvPr>
          <p:cNvGrpSpPr/>
          <p:nvPr/>
        </p:nvGrpSpPr>
        <p:grpSpPr>
          <a:xfrm>
            <a:off x="8346377" y="2586932"/>
            <a:ext cx="1929498" cy="1276639"/>
            <a:chOff x="8346377" y="2586932"/>
            <a:chExt cx="1929498" cy="1276639"/>
          </a:xfrm>
        </p:grpSpPr>
        <p:grpSp>
          <p:nvGrpSpPr>
            <p:cNvPr id="35" name="Nhóm 34">
              <a:extLst>
                <a:ext uri="{FF2B5EF4-FFF2-40B4-BE49-F238E27FC236}">
                  <a16:creationId xmlns:a16="http://schemas.microsoft.com/office/drawing/2014/main" id="{C48C59E1-AA40-4471-8018-946A1FB259D4}"/>
                </a:ext>
              </a:extLst>
            </p:cNvPr>
            <p:cNvGrpSpPr/>
            <p:nvPr/>
          </p:nvGrpSpPr>
          <p:grpSpPr>
            <a:xfrm>
              <a:off x="8346377" y="2617076"/>
              <a:ext cx="1929498" cy="1246495"/>
              <a:chOff x="7556147" y="2555337"/>
              <a:chExt cx="1929498" cy="1246495"/>
            </a:xfrm>
          </p:grpSpPr>
          <p:sp>
            <p:nvSpPr>
              <p:cNvPr id="19" name="Hình chữ nhật: Góc Tròn 18">
                <a:extLst>
                  <a:ext uri="{FF2B5EF4-FFF2-40B4-BE49-F238E27FC236}">
                    <a16:creationId xmlns:a16="http://schemas.microsoft.com/office/drawing/2014/main" id="{81F2EA7F-40F6-446E-8FF4-6DDFC36D5F33}"/>
                  </a:ext>
                </a:extLst>
              </p:cNvPr>
              <p:cNvSpPr/>
              <p:nvPr/>
            </p:nvSpPr>
            <p:spPr>
              <a:xfrm>
                <a:off x="7556147" y="2859238"/>
                <a:ext cx="1929498" cy="687823"/>
              </a:xfrm>
              <a:prstGeom prst="roundRect">
                <a:avLst/>
              </a:prstGeom>
              <a:solidFill>
                <a:srgbClr val="2DA78B"/>
              </a:solidFill>
              <a:ln w="28575">
                <a:solidFill>
                  <a:srgbClr val="2DA7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vi-VN" sz="1800" b="1" dirty="0">
                    <a:solidFill>
                      <a:srgbClr val="2DA78B"/>
                    </a:solidFill>
                    <a:highlight>
                      <a:srgbClr val="ECECEC"/>
                    </a:highlight>
                  </a:rPr>
                  <a:t>YẾU TỐ</a:t>
                </a:r>
              </a:p>
              <a:p>
                <a:r>
                  <a:rPr lang="vi-VN" sz="1800" b="1" dirty="0">
                    <a:solidFill>
                      <a:schemeClr val="bg1"/>
                    </a:solidFill>
                  </a:rPr>
                  <a:t>ẢNH HƯỞNG</a:t>
                </a:r>
                <a:endParaRPr lang="vi-VN" sz="1800" b="1" dirty="0">
                  <a:solidFill>
                    <a:srgbClr val="2DA78B"/>
                  </a:solidFill>
                  <a:highlight>
                    <a:srgbClr val="ECECEC"/>
                  </a:highlight>
                </a:endParaRPr>
              </a:p>
            </p:txBody>
          </p:sp>
          <p:sp>
            <p:nvSpPr>
              <p:cNvPr id="24" name="Hộp Văn bản 23">
                <a:extLst>
                  <a:ext uri="{FF2B5EF4-FFF2-40B4-BE49-F238E27FC236}">
                    <a16:creationId xmlns:a16="http://schemas.microsoft.com/office/drawing/2014/main" id="{0B697BA2-7645-4A72-BFEA-4BA5083DB7EE}"/>
                  </a:ext>
                </a:extLst>
              </p:cNvPr>
              <p:cNvSpPr txBox="1"/>
              <p:nvPr/>
            </p:nvSpPr>
            <p:spPr>
              <a:xfrm>
                <a:off x="9369589" y="2555337"/>
                <a:ext cx="45719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sz="7500" b="1" dirty="0">
                    <a:solidFill>
                      <a:srgbClr val="2DA78B"/>
                    </a:solidFill>
                  </a:rPr>
                  <a:t>2</a:t>
                </a:r>
              </a:p>
            </p:txBody>
          </p:sp>
        </p:grpSp>
        <p:sp>
          <p:nvSpPr>
            <p:cNvPr id="29" name="Hộp Văn bản 28">
              <a:extLst>
                <a:ext uri="{FF2B5EF4-FFF2-40B4-BE49-F238E27FC236}">
                  <a16:creationId xmlns:a16="http://schemas.microsoft.com/office/drawing/2014/main" id="{D63E06BD-DF37-4527-9202-AEB413693402}"/>
                </a:ext>
              </a:extLst>
            </p:cNvPr>
            <p:cNvSpPr txBox="1"/>
            <p:nvPr/>
          </p:nvSpPr>
          <p:spPr>
            <a:xfrm>
              <a:off x="10114100" y="2586932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ln>
                    <a:solidFill>
                      <a:schemeClr val="bg1"/>
                    </a:solidFill>
                  </a:ln>
                  <a:noFill/>
                </a:rPr>
                <a:t>2</a:t>
              </a:r>
            </a:p>
          </p:txBody>
        </p:sp>
      </p:grpSp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0C1E77EA-B6CE-4E94-B909-FB2BE784BA0F}"/>
              </a:ext>
            </a:extLst>
          </p:cNvPr>
          <p:cNvSpPr txBox="1"/>
          <p:nvPr/>
        </p:nvSpPr>
        <p:spPr>
          <a:xfrm>
            <a:off x="9343520" y="4910152"/>
            <a:ext cx="4571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500" b="1" dirty="0">
                <a:ln>
                  <a:solidFill>
                    <a:schemeClr val="bg1"/>
                  </a:solidFill>
                </a:ln>
                <a:noFill/>
              </a:rPr>
              <a:t>3</a:t>
            </a:r>
          </a:p>
        </p:txBody>
      </p:sp>
      <p:grpSp>
        <p:nvGrpSpPr>
          <p:cNvPr id="6" name="Nhóm 5">
            <a:extLst>
              <a:ext uri="{FF2B5EF4-FFF2-40B4-BE49-F238E27FC236}">
                <a16:creationId xmlns:a16="http://schemas.microsoft.com/office/drawing/2014/main" id="{CF890778-795A-4919-BA75-EF5026A8D70A}"/>
              </a:ext>
            </a:extLst>
          </p:cNvPr>
          <p:cNvGrpSpPr/>
          <p:nvPr/>
        </p:nvGrpSpPr>
        <p:grpSpPr>
          <a:xfrm>
            <a:off x="492378" y="4866881"/>
            <a:ext cx="3187686" cy="1276639"/>
            <a:chOff x="492378" y="4866881"/>
            <a:chExt cx="3187686" cy="1276639"/>
          </a:xfrm>
        </p:grpSpPr>
        <p:grpSp>
          <p:nvGrpSpPr>
            <p:cNvPr id="38" name="Nhóm 37">
              <a:extLst>
                <a:ext uri="{FF2B5EF4-FFF2-40B4-BE49-F238E27FC236}">
                  <a16:creationId xmlns:a16="http://schemas.microsoft.com/office/drawing/2014/main" id="{CD9B6CE6-F19D-4914-832D-7B85752102DF}"/>
                </a:ext>
              </a:extLst>
            </p:cNvPr>
            <p:cNvGrpSpPr/>
            <p:nvPr/>
          </p:nvGrpSpPr>
          <p:grpSpPr>
            <a:xfrm>
              <a:off x="538097" y="4897025"/>
              <a:ext cx="3141967" cy="1246495"/>
              <a:chOff x="1365043" y="4895881"/>
              <a:chExt cx="3141967" cy="1246495"/>
            </a:xfrm>
          </p:grpSpPr>
          <p:sp>
            <p:nvSpPr>
              <p:cNvPr id="21" name="Hình chữ nhật: Góc Tròn 20">
                <a:extLst>
                  <a:ext uri="{FF2B5EF4-FFF2-40B4-BE49-F238E27FC236}">
                    <a16:creationId xmlns:a16="http://schemas.microsoft.com/office/drawing/2014/main" id="{E59FFF24-56AB-48CB-873B-DA6C2BEBC980}"/>
                  </a:ext>
                </a:extLst>
              </p:cNvPr>
              <p:cNvSpPr/>
              <p:nvPr/>
            </p:nvSpPr>
            <p:spPr>
              <a:xfrm>
                <a:off x="1820018" y="5184928"/>
                <a:ext cx="2686992" cy="687823"/>
              </a:xfrm>
              <a:prstGeom prst="roundRect">
                <a:avLst/>
              </a:prstGeom>
              <a:solidFill>
                <a:srgbClr val="3485BB"/>
              </a:solidFill>
              <a:ln w="28575">
                <a:solidFill>
                  <a:srgbClr val="3485B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vi-VN" b="1" dirty="0">
                    <a:solidFill>
                      <a:srgbClr val="3485BB"/>
                    </a:solidFill>
                    <a:highlight>
                      <a:srgbClr val="ECECEC"/>
                    </a:highlight>
                  </a:rPr>
                  <a:t>PHƯƠNG PHÁP</a:t>
                </a:r>
              </a:p>
              <a:p>
                <a:r>
                  <a:rPr lang="vi-VN" sz="1800" b="1" dirty="0">
                    <a:solidFill>
                      <a:schemeClr val="bg1"/>
                    </a:solidFill>
                  </a:rPr>
                  <a:t>CẢI THIỆN HIỆU QUẢ</a:t>
                </a:r>
              </a:p>
            </p:txBody>
          </p:sp>
          <p:sp>
            <p:nvSpPr>
              <p:cNvPr id="26" name="Hộp Văn bản 25">
                <a:extLst>
                  <a:ext uri="{FF2B5EF4-FFF2-40B4-BE49-F238E27FC236}">
                    <a16:creationId xmlns:a16="http://schemas.microsoft.com/office/drawing/2014/main" id="{8FD8A3CF-03C7-4106-B970-EBC2D6B060F3}"/>
                  </a:ext>
                </a:extLst>
              </p:cNvPr>
              <p:cNvSpPr txBox="1"/>
              <p:nvPr/>
            </p:nvSpPr>
            <p:spPr>
              <a:xfrm>
                <a:off x="1365043" y="4895881"/>
                <a:ext cx="45719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sz="7500" b="1" dirty="0">
                    <a:solidFill>
                      <a:srgbClr val="3485BB"/>
                    </a:solidFill>
                  </a:rPr>
                  <a:t>4</a:t>
                </a:r>
              </a:p>
            </p:txBody>
          </p:sp>
        </p:grpSp>
        <p:sp>
          <p:nvSpPr>
            <p:cNvPr id="31" name="Hộp Văn bản 30">
              <a:extLst>
                <a:ext uri="{FF2B5EF4-FFF2-40B4-BE49-F238E27FC236}">
                  <a16:creationId xmlns:a16="http://schemas.microsoft.com/office/drawing/2014/main" id="{C6694FCB-9E8D-43AA-8416-1C0BCC2CD0AA}"/>
                </a:ext>
              </a:extLst>
            </p:cNvPr>
            <p:cNvSpPr txBox="1"/>
            <p:nvPr/>
          </p:nvSpPr>
          <p:spPr>
            <a:xfrm>
              <a:off x="492378" y="4866881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ln>
                    <a:solidFill>
                      <a:schemeClr val="bg1"/>
                    </a:solidFill>
                  </a:ln>
                  <a:noFill/>
                </a:rPr>
                <a:t>4</a:t>
              </a:r>
            </a:p>
          </p:txBody>
        </p:sp>
      </p:grpSp>
      <p:sp>
        <p:nvSpPr>
          <p:cNvPr id="32" name="Hộp Văn bản 31">
            <a:extLst>
              <a:ext uri="{FF2B5EF4-FFF2-40B4-BE49-F238E27FC236}">
                <a16:creationId xmlns:a16="http://schemas.microsoft.com/office/drawing/2014/main" id="{E7627FAC-3C8C-40AF-BFFA-B385EC7A8735}"/>
              </a:ext>
            </a:extLst>
          </p:cNvPr>
          <p:cNvSpPr txBox="1"/>
          <p:nvPr/>
        </p:nvSpPr>
        <p:spPr>
          <a:xfrm>
            <a:off x="772161" y="2530412"/>
            <a:ext cx="4571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500" b="1" dirty="0">
                <a:ln>
                  <a:solidFill>
                    <a:schemeClr val="bg1"/>
                  </a:solidFill>
                </a:ln>
                <a:noFill/>
              </a:rPr>
              <a:t>5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9AF5BA43-46E0-488A-9BAB-2A27D8819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EC4F-2863-4258-8DA6-7E72115F78B1}" type="slidenum">
              <a:rPr lang="vi-VN" smtClean="0"/>
              <a:t>16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92579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Nhóm 17">
            <a:extLst>
              <a:ext uri="{FF2B5EF4-FFF2-40B4-BE49-F238E27FC236}">
                <a16:creationId xmlns:a16="http://schemas.microsoft.com/office/drawing/2014/main" id="{B0C1D021-3984-4C78-BE7D-86DD916807BB}"/>
              </a:ext>
            </a:extLst>
          </p:cNvPr>
          <p:cNvGrpSpPr/>
          <p:nvPr/>
        </p:nvGrpSpPr>
        <p:grpSpPr>
          <a:xfrm>
            <a:off x="173064" y="-108542"/>
            <a:ext cx="3187686" cy="1276639"/>
            <a:chOff x="492378" y="4866881"/>
            <a:chExt cx="3187686" cy="1276639"/>
          </a:xfrm>
        </p:grpSpPr>
        <p:grpSp>
          <p:nvGrpSpPr>
            <p:cNvPr id="19" name="Nhóm 18">
              <a:extLst>
                <a:ext uri="{FF2B5EF4-FFF2-40B4-BE49-F238E27FC236}">
                  <a16:creationId xmlns:a16="http://schemas.microsoft.com/office/drawing/2014/main" id="{6E639B5A-4852-4854-AC09-2C14A63F44E1}"/>
                </a:ext>
              </a:extLst>
            </p:cNvPr>
            <p:cNvGrpSpPr/>
            <p:nvPr/>
          </p:nvGrpSpPr>
          <p:grpSpPr>
            <a:xfrm>
              <a:off x="538097" y="4897025"/>
              <a:ext cx="3141967" cy="1246495"/>
              <a:chOff x="1365043" y="4895881"/>
              <a:chExt cx="3141967" cy="1246495"/>
            </a:xfrm>
          </p:grpSpPr>
          <p:sp>
            <p:nvSpPr>
              <p:cNvPr id="21" name="Hình chữ nhật: Góc Tròn 20">
                <a:extLst>
                  <a:ext uri="{FF2B5EF4-FFF2-40B4-BE49-F238E27FC236}">
                    <a16:creationId xmlns:a16="http://schemas.microsoft.com/office/drawing/2014/main" id="{0A0D18D1-5A62-4D5D-9C83-0B828A55793C}"/>
                  </a:ext>
                </a:extLst>
              </p:cNvPr>
              <p:cNvSpPr/>
              <p:nvPr/>
            </p:nvSpPr>
            <p:spPr>
              <a:xfrm>
                <a:off x="1820018" y="5184928"/>
                <a:ext cx="2686992" cy="687823"/>
              </a:xfrm>
              <a:prstGeom prst="roundRect">
                <a:avLst/>
              </a:prstGeom>
              <a:solidFill>
                <a:srgbClr val="3485BB"/>
              </a:solidFill>
              <a:ln w="28575">
                <a:solidFill>
                  <a:srgbClr val="3485B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vi-VN" b="1" dirty="0">
                    <a:solidFill>
                      <a:srgbClr val="3485BB"/>
                    </a:solidFill>
                    <a:highlight>
                      <a:srgbClr val="ECECEC"/>
                    </a:highlight>
                  </a:rPr>
                  <a:t>PHƯƠNG PHÁP</a:t>
                </a:r>
              </a:p>
              <a:p>
                <a:r>
                  <a:rPr lang="vi-VN" sz="1800" b="1" dirty="0">
                    <a:solidFill>
                      <a:schemeClr val="bg1"/>
                    </a:solidFill>
                  </a:rPr>
                  <a:t>CẢI THIỆN HIỆU QUẢ</a:t>
                </a:r>
              </a:p>
            </p:txBody>
          </p:sp>
          <p:sp>
            <p:nvSpPr>
              <p:cNvPr id="22" name="Hộp Văn bản 21">
                <a:extLst>
                  <a:ext uri="{FF2B5EF4-FFF2-40B4-BE49-F238E27FC236}">
                    <a16:creationId xmlns:a16="http://schemas.microsoft.com/office/drawing/2014/main" id="{A46D357F-1506-42BA-9784-C7B0AF5065C3}"/>
                  </a:ext>
                </a:extLst>
              </p:cNvPr>
              <p:cNvSpPr txBox="1"/>
              <p:nvPr/>
            </p:nvSpPr>
            <p:spPr>
              <a:xfrm>
                <a:off x="1365043" y="4895881"/>
                <a:ext cx="45719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sz="7500" b="1" dirty="0">
                    <a:solidFill>
                      <a:srgbClr val="3485BB"/>
                    </a:solidFill>
                  </a:rPr>
                  <a:t>4</a:t>
                </a:r>
              </a:p>
            </p:txBody>
          </p:sp>
        </p:grpSp>
        <p:sp>
          <p:nvSpPr>
            <p:cNvPr id="20" name="Hộp Văn bản 19">
              <a:extLst>
                <a:ext uri="{FF2B5EF4-FFF2-40B4-BE49-F238E27FC236}">
                  <a16:creationId xmlns:a16="http://schemas.microsoft.com/office/drawing/2014/main" id="{046A8C6D-F73E-4462-B09C-118C1C467FB6}"/>
                </a:ext>
              </a:extLst>
            </p:cNvPr>
            <p:cNvSpPr txBox="1"/>
            <p:nvPr/>
          </p:nvSpPr>
          <p:spPr>
            <a:xfrm>
              <a:off x="492378" y="4866881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ln>
                    <a:solidFill>
                      <a:schemeClr val="bg1"/>
                    </a:solidFill>
                  </a:ln>
                  <a:noFill/>
                </a:rPr>
                <a:t>4</a:t>
              </a:r>
            </a:p>
          </p:txBody>
        </p:sp>
      </p:grp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1BDCC9AC-9290-42EA-9C06-D097D8511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EC4F-2863-4258-8DA6-7E72115F78B1}" type="slidenum">
              <a:rPr lang="vi-VN" smtClean="0"/>
              <a:t>17</a:t>
            </a:fld>
            <a:endParaRPr lang="vi-VN"/>
          </a:p>
        </p:txBody>
      </p:sp>
      <p:pic>
        <p:nvPicPr>
          <p:cNvPr id="23" name="Đồ họa 22" descr="Mạng">
            <a:extLst>
              <a:ext uri="{FF2B5EF4-FFF2-40B4-BE49-F238E27FC236}">
                <a16:creationId xmlns:a16="http://schemas.microsoft.com/office/drawing/2014/main" id="{772160E3-5792-4ED2-9464-F116C6046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80588" y="-108542"/>
            <a:ext cx="746374" cy="746374"/>
          </a:xfrm>
          <a:prstGeom prst="rect">
            <a:avLst/>
          </a:prstGeom>
        </p:spPr>
      </p:pic>
      <p:grpSp>
        <p:nvGrpSpPr>
          <p:cNvPr id="16" name="Nhóm 15">
            <a:extLst>
              <a:ext uri="{FF2B5EF4-FFF2-40B4-BE49-F238E27FC236}">
                <a16:creationId xmlns:a16="http://schemas.microsoft.com/office/drawing/2014/main" id="{7009BFC1-6FB2-40A0-9FC0-BA87A287D60A}"/>
              </a:ext>
            </a:extLst>
          </p:cNvPr>
          <p:cNvGrpSpPr/>
          <p:nvPr/>
        </p:nvGrpSpPr>
        <p:grpSpPr>
          <a:xfrm>
            <a:off x="1039633" y="1972236"/>
            <a:ext cx="10112732" cy="3806887"/>
            <a:chOff x="1039633" y="1757083"/>
            <a:chExt cx="10112732" cy="3806887"/>
          </a:xfrm>
        </p:grpSpPr>
        <p:cxnSp>
          <p:nvCxnSpPr>
            <p:cNvPr id="8" name="Đường nối Thẳng 7">
              <a:extLst>
                <a:ext uri="{FF2B5EF4-FFF2-40B4-BE49-F238E27FC236}">
                  <a16:creationId xmlns:a16="http://schemas.microsoft.com/office/drawing/2014/main" id="{97E0290B-49B2-4C6D-922F-CFBA8957135F}"/>
                </a:ext>
              </a:extLst>
            </p:cNvPr>
            <p:cNvCxnSpPr/>
            <p:nvPr/>
          </p:nvCxnSpPr>
          <p:spPr>
            <a:xfrm flipV="1">
              <a:off x="1039633" y="1757083"/>
              <a:ext cx="0" cy="1272988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Đường nối Thẳng 23">
              <a:extLst>
                <a:ext uri="{FF2B5EF4-FFF2-40B4-BE49-F238E27FC236}">
                  <a16:creationId xmlns:a16="http://schemas.microsoft.com/office/drawing/2014/main" id="{4F379B53-DDFB-41C5-BE68-FD4BDAA328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9634" y="1757083"/>
              <a:ext cx="10112731" cy="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Đường nối Thẳng 24">
              <a:extLst>
                <a:ext uri="{FF2B5EF4-FFF2-40B4-BE49-F238E27FC236}">
                  <a16:creationId xmlns:a16="http://schemas.microsoft.com/office/drawing/2014/main" id="{D15503E3-82F3-4C9A-A241-92D51F2F97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9634" y="5551896"/>
              <a:ext cx="10112731" cy="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Đường nối Thẳng 27">
              <a:extLst>
                <a:ext uri="{FF2B5EF4-FFF2-40B4-BE49-F238E27FC236}">
                  <a16:creationId xmlns:a16="http://schemas.microsoft.com/office/drawing/2014/main" id="{CBA1A876-77AB-4636-9C78-425F1D8AF265}"/>
                </a:ext>
              </a:extLst>
            </p:cNvPr>
            <p:cNvCxnSpPr/>
            <p:nvPr/>
          </p:nvCxnSpPr>
          <p:spPr>
            <a:xfrm flipV="1">
              <a:off x="1039633" y="4290982"/>
              <a:ext cx="0" cy="1272988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Đường nối Thẳng 31">
              <a:extLst>
                <a:ext uri="{FF2B5EF4-FFF2-40B4-BE49-F238E27FC236}">
                  <a16:creationId xmlns:a16="http://schemas.microsoft.com/office/drawing/2014/main" id="{97B3A93F-A596-4004-9F34-B7B87CB439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52365" y="1757083"/>
              <a:ext cx="0" cy="3806887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Hộp Văn bản 34">
            <a:extLst>
              <a:ext uri="{FF2B5EF4-FFF2-40B4-BE49-F238E27FC236}">
                <a16:creationId xmlns:a16="http://schemas.microsoft.com/office/drawing/2014/main" id="{1EEA51E4-C15C-4667-9063-2F875F9D8D93}"/>
              </a:ext>
            </a:extLst>
          </p:cNvPr>
          <p:cNvSpPr txBox="1"/>
          <p:nvPr/>
        </p:nvSpPr>
        <p:spPr>
          <a:xfrm>
            <a:off x="947743" y="1096851"/>
            <a:ext cx="10204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>
                <a:solidFill>
                  <a:srgbClr val="3485BB"/>
                </a:solidFill>
                <a:effectLst/>
                <a:highlight>
                  <a:srgbClr val="ECECEC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Người quản lý dự án có thể áp dụng 7 thói quen của Covey để cải thiện hiệu quả công việc cho các dự án: </a:t>
            </a:r>
            <a:endParaRPr lang="vi-VN" sz="2400" b="1" dirty="0" err="1">
              <a:solidFill>
                <a:srgbClr val="3485BB"/>
              </a:solidFill>
              <a:effectLst/>
              <a:highlight>
                <a:srgbClr val="ECECEC"/>
              </a:highlight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6" name="Hộp Văn bản 35">
            <a:extLst>
              <a:ext uri="{FF2B5EF4-FFF2-40B4-BE49-F238E27FC236}">
                <a16:creationId xmlns:a16="http://schemas.microsoft.com/office/drawing/2014/main" id="{50955A34-D24D-4877-AF89-18C835CD5483}"/>
              </a:ext>
            </a:extLst>
          </p:cNvPr>
          <p:cNvSpPr txBox="1"/>
          <p:nvPr/>
        </p:nvSpPr>
        <p:spPr>
          <a:xfrm>
            <a:off x="1368701" y="1987597"/>
            <a:ext cx="9778271" cy="3785652"/>
          </a:xfrm>
          <a:custGeom>
            <a:avLst/>
            <a:gdLst>
              <a:gd name="connsiteX0" fmla="*/ 0 w 9495310"/>
              <a:gd name="connsiteY0" fmla="*/ 0 h 3416320"/>
              <a:gd name="connsiteX1" fmla="*/ 9495310 w 9495310"/>
              <a:gd name="connsiteY1" fmla="*/ 0 h 3416320"/>
              <a:gd name="connsiteX2" fmla="*/ 9495310 w 9495310"/>
              <a:gd name="connsiteY2" fmla="*/ 3416320 h 3416320"/>
              <a:gd name="connsiteX3" fmla="*/ 0 w 9495310"/>
              <a:gd name="connsiteY3" fmla="*/ 3416320 h 3416320"/>
              <a:gd name="connsiteX4" fmla="*/ 0 w 9495310"/>
              <a:gd name="connsiteY4" fmla="*/ 0 h 3416320"/>
              <a:gd name="connsiteX0" fmla="*/ 47 w 9495357"/>
              <a:gd name="connsiteY0" fmla="*/ 0 h 3416320"/>
              <a:gd name="connsiteX1" fmla="*/ 9495357 w 9495357"/>
              <a:gd name="connsiteY1" fmla="*/ 0 h 3416320"/>
              <a:gd name="connsiteX2" fmla="*/ 9495357 w 9495357"/>
              <a:gd name="connsiteY2" fmla="*/ 3416320 h 3416320"/>
              <a:gd name="connsiteX3" fmla="*/ 47 w 9495357"/>
              <a:gd name="connsiteY3" fmla="*/ 3416320 h 3416320"/>
              <a:gd name="connsiteX4" fmla="*/ 467641 w 9495357"/>
              <a:gd name="connsiteY4" fmla="*/ 1987195 h 3416320"/>
              <a:gd name="connsiteX5" fmla="*/ 47 w 9495357"/>
              <a:gd name="connsiteY5" fmla="*/ 0 h 341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95357" h="3416320">
                <a:moveTo>
                  <a:pt x="47" y="0"/>
                </a:moveTo>
                <a:lnTo>
                  <a:pt x="9495357" y="0"/>
                </a:lnTo>
                <a:lnTo>
                  <a:pt x="9495357" y="3416320"/>
                </a:lnTo>
                <a:lnTo>
                  <a:pt x="47" y="3416320"/>
                </a:lnTo>
                <a:cubicBezTo>
                  <a:pt x="-5453" y="2898110"/>
                  <a:pt x="473141" y="2505405"/>
                  <a:pt x="467641" y="1987195"/>
                </a:cubicBezTo>
                <a:lnTo>
                  <a:pt x="47" y="0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Luôn </a:t>
            </a:r>
            <a:r>
              <a:rPr lang="vi-VN" sz="2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chủ</a:t>
            </a:r>
            <a:r>
              <a:rPr lang="vi-VN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động</a:t>
            </a:r>
            <a:r>
              <a:rPr lang="vi-VN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(Be </a:t>
            </a:r>
            <a:r>
              <a:rPr lang="vi-VN" sz="2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proactive</a:t>
            </a:r>
            <a:r>
              <a:rPr lang="vi-VN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Bắt</a:t>
            </a:r>
            <a:r>
              <a:rPr lang="vi-VN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đầu</a:t>
            </a:r>
            <a:r>
              <a:rPr lang="vi-VN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từ</a:t>
            </a:r>
            <a:r>
              <a:rPr lang="vi-VN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mục</a:t>
            </a:r>
            <a:r>
              <a:rPr lang="vi-VN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tiêu </a:t>
            </a:r>
            <a:r>
              <a:rPr lang="vi-VN" sz="2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đã</a:t>
            </a:r>
            <a:r>
              <a:rPr lang="vi-VN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được</a:t>
            </a:r>
            <a:r>
              <a:rPr lang="vi-VN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xác</a:t>
            </a:r>
            <a:r>
              <a:rPr lang="vi-VN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định</a:t>
            </a:r>
            <a:r>
              <a:rPr lang="vi-VN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vi-VN" sz="2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Begin</a:t>
            </a:r>
            <a:r>
              <a:rPr lang="vi-VN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with</a:t>
            </a:r>
            <a:r>
              <a:rPr lang="vi-VN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the </a:t>
            </a:r>
            <a:r>
              <a:rPr lang="vi-VN" sz="2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end</a:t>
            </a:r>
            <a:r>
              <a:rPr lang="vi-VN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 </a:t>
            </a:r>
            <a:r>
              <a:rPr lang="vi-VN" sz="2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mind</a:t>
            </a:r>
            <a:r>
              <a:rPr lang="vi-VN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Thói</a:t>
            </a:r>
            <a:r>
              <a:rPr lang="vi-VN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quen </a:t>
            </a:r>
            <a:r>
              <a:rPr lang="vi-VN" sz="2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sắp</a:t>
            </a:r>
            <a:r>
              <a:rPr lang="vi-VN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xếp</a:t>
            </a:r>
            <a:r>
              <a:rPr lang="vi-VN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vi-VN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thực</a:t>
            </a:r>
            <a:r>
              <a:rPr lang="vi-VN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hiện</a:t>
            </a:r>
            <a:r>
              <a:rPr lang="vi-VN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công </a:t>
            </a:r>
            <a:r>
              <a:rPr lang="vi-VN" sz="2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việc</a:t>
            </a:r>
            <a:r>
              <a:rPr lang="vi-VN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theo </a:t>
            </a:r>
            <a:r>
              <a:rPr lang="vi-VN" sz="2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thứ</a:t>
            </a:r>
            <a:r>
              <a:rPr lang="vi-VN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tự</a:t>
            </a:r>
            <a:r>
              <a:rPr lang="vi-VN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ưu tiên. (</a:t>
            </a:r>
            <a:r>
              <a:rPr lang="vi-VN" sz="2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Put</a:t>
            </a:r>
            <a:r>
              <a:rPr lang="vi-VN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first</a:t>
            </a:r>
            <a:r>
              <a:rPr lang="vi-VN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things</a:t>
            </a:r>
            <a:r>
              <a:rPr lang="vi-VN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first</a:t>
            </a:r>
            <a:r>
              <a:rPr lang="vi-VN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Thói</a:t>
            </a:r>
            <a:r>
              <a:rPr lang="vi-VN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quen Suy </a:t>
            </a:r>
            <a:r>
              <a:rPr lang="vi-VN" sz="2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nghĩ</a:t>
            </a:r>
            <a:r>
              <a:rPr lang="vi-VN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cả</a:t>
            </a:r>
            <a:r>
              <a:rPr lang="vi-VN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hai </a:t>
            </a:r>
            <a:r>
              <a:rPr lang="vi-VN" sz="2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đều</a:t>
            </a:r>
            <a:r>
              <a:rPr lang="vi-VN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có</a:t>
            </a:r>
            <a:r>
              <a:rPr lang="vi-VN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lợi</a:t>
            </a:r>
            <a:r>
              <a:rPr lang="vi-VN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vi-VN" sz="2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Think</a:t>
            </a:r>
            <a:r>
              <a:rPr lang="vi-VN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win-win</a:t>
            </a:r>
            <a:r>
              <a:rPr lang="vi-VN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Biết</a:t>
            </a:r>
            <a:r>
              <a:rPr lang="vi-VN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lắng</a:t>
            </a:r>
            <a:r>
              <a:rPr lang="vi-VN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nghe </a:t>
            </a:r>
            <a:r>
              <a:rPr lang="vi-VN" sz="2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để</a:t>
            </a:r>
            <a:r>
              <a:rPr lang="vi-VN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thấu</a:t>
            </a:r>
            <a:r>
              <a:rPr lang="vi-VN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hiểu</a:t>
            </a:r>
            <a:r>
              <a:rPr lang="vi-VN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vi-VN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rồi</a:t>
            </a:r>
            <a:r>
              <a:rPr lang="vi-VN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được</a:t>
            </a:r>
            <a:r>
              <a:rPr lang="vi-VN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thấu</a:t>
            </a:r>
            <a:r>
              <a:rPr lang="vi-VN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hiểu</a:t>
            </a:r>
            <a:r>
              <a:rPr lang="vi-VN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vi-VN" sz="2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Seek</a:t>
            </a:r>
            <a:r>
              <a:rPr lang="vi-VN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first</a:t>
            </a:r>
            <a:r>
              <a:rPr lang="vi-VN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to </a:t>
            </a:r>
            <a:r>
              <a:rPr lang="vi-VN" sz="2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understand</a:t>
            </a:r>
            <a:r>
              <a:rPr lang="vi-VN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then to be </a:t>
            </a:r>
            <a:r>
              <a:rPr lang="vi-VN" sz="2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understood</a:t>
            </a:r>
            <a:r>
              <a:rPr lang="vi-VN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Đồng</a:t>
            </a:r>
            <a:r>
              <a:rPr lang="vi-VN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tâm </a:t>
            </a:r>
            <a:r>
              <a:rPr lang="vi-VN" sz="2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hiệp</a:t>
            </a:r>
            <a:r>
              <a:rPr lang="vi-VN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lực</a:t>
            </a:r>
            <a:r>
              <a:rPr lang="vi-VN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vi-VN" sz="2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Synergize</a:t>
            </a:r>
            <a:r>
              <a:rPr lang="vi-VN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Rèn</a:t>
            </a:r>
            <a:r>
              <a:rPr lang="vi-VN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luyện</a:t>
            </a:r>
            <a:r>
              <a:rPr lang="vi-VN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bản</a:t>
            </a:r>
            <a:r>
              <a:rPr lang="vi-VN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thân (</a:t>
            </a:r>
            <a:r>
              <a:rPr lang="vi-VN" sz="2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Sharpen</a:t>
            </a:r>
            <a:r>
              <a:rPr lang="vi-VN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the </a:t>
            </a:r>
            <a:r>
              <a:rPr lang="vi-VN" sz="2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saw</a:t>
            </a:r>
            <a:r>
              <a:rPr lang="vi-VN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8AD61BE5-2449-4301-A407-19826FB959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43" y="3420297"/>
            <a:ext cx="952500" cy="952500"/>
          </a:xfrm>
          <a:prstGeom prst="rect">
            <a:avLst/>
          </a:prstGeom>
        </p:spPr>
      </p:pic>
      <p:pic>
        <p:nvPicPr>
          <p:cNvPr id="26" name="Hình ảnh 25">
            <a:extLst>
              <a:ext uri="{FF2B5EF4-FFF2-40B4-BE49-F238E27FC236}">
                <a16:creationId xmlns:a16="http://schemas.microsoft.com/office/drawing/2014/main" id="{694CEB69-7ADA-44B3-845E-ED7F6B03050E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21" y="3346822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277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Đồ họa 1" descr="Mạng">
            <a:extLst>
              <a:ext uri="{FF2B5EF4-FFF2-40B4-BE49-F238E27FC236}">
                <a16:creationId xmlns:a16="http://schemas.microsoft.com/office/drawing/2014/main" id="{E2A4455D-4344-4F2F-B534-FEB842D1B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52431" y="582092"/>
            <a:ext cx="6302285" cy="6302285"/>
          </a:xfrm>
          <a:prstGeom prst="rect">
            <a:avLst/>
          </a:prstGeom>
        </p:spPr>
      </p:pic>
      <p:sp>
        <p:nvSpPr>
          <p:cNvPr id="9" name="Hình Bầu dục 8">
            <a:extLst>
              <a:ext uri="{FF2B5EF4-FFF2-40B4-BE49-F238E27FC236}">
                <a16:creationId xmlns:a16="http://schemas.microsoft.com/office/drawing/2014/main" id="{F6A5B7AA-3D57-4083-B70D-783CE33D8CE0}"/>
              </a:ext>
            </a:extLst>
          </p:cNvPr>
          <p:cNvSpPr/>
          <p:nvPr/>
        </p:nvSpPr>
        <p:spPr>
          <a:xfrm>
            <a:off x="5173472" y="1301228"/>
            <a:ext cx="1256161" cy="1256161"/>
          </a:xfrm>
          <a:prstGeom prst="ellipse">
            <a:avLst/>
          </a:prstGeom>
          <a:noFill/>
          <a:ln w="57150">
            <a:solidFill>
              <a:srgbClr val="E6B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Hình Bầu dục 9">
            <a:extLst>
              <a:ext uri="{FF2B5EF4-FFF2-40B4-BE49-F238E27FC236}">
                <a16:creationId xmlns:a16="http://schemas.microsoft.com/office/drawing/2014/main" id="{07D6DC0C-D3C5-4A4D-979B-6907057FFDD6}"/>
              </a:ext>
            </a:extLst>
          </p:cNvPr>
          <p:cNvSpPr/>
          <p:nvPr/>
        </p:nvSpPr>
        <p:spPr>
          <a:xfrm>
            <a:off x="7112804" y="2605124"/>
            <a:ext cx="1256161" cy="1256161"/>
          </a:xfrm>
          <a:prstGeom prst="ellipse">
            <a:avLst/>
          </a:prstGeom>
          <a:noFill/>
          <a:ln w="57150">
            <a:solidFill>
              <a:srgbClr val="2DA7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Hình Bầu dục 10">
            <a:extLst>
              <a:ext uri="{FF2B5EF4-FFF2-40B4-BE49-F238E27FC236}">
                <a16:creationId xmlns:a16="http://schemas.microsoft.com/office/drawing/2014/main" id="{80E46F01-36E9-4D98-8C9F-7B5C3DA4F890}"/>
              </a:ext>
            </a:extLst>
          </p:cNvPr>
          <p:cNvSpPr/>
          <p:nvPr/>
        </p:nvSpPr>
        <p:spPr>
          <a:xfrm>
            <a:off x="6657706" y="4895240"/>
            <a:ext cx="1256161" cy="1256161"/>
          </a:xfrm>
          <a:prstGeom prst="ellipse">
            <a:avLst/>
          </a:prstGeom>
          <a:noFill/>
          <a:ln w="57150">
            <a:solidFill>
              <a:srgbClr val="E06F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Hình Bầu dục 13">
            <a:extLst>
              <a:ext uri="{FF2B5EF4-FFF2-40B4-BE49-F238E27FC236}">
                <a16:creationId xmlns:a16="http://schemas.microsoft.com/office/drawing/2014/main" id="{961EE048-73C0-40C6-8FFF-D0246C975AA2}"/>
              </a:ext>
            </a:extLst>
          </p:cNvPr>
          <p:cNvSpPr/>
          <p:nvPr/>
        </p:nvSpPr>
        <p:spPr>
          <a:xfrm>
            <a:off x="3680064" y="4887359"/>
            <a:ext cx="1256161" cy="1256161"/>
          </a:xfrm>
          <a:prstGeom prst="ellipse">
            <a:avLst/>
          </a:prstGeom>
          <a:noFill/>
          <a:ln w="57150">
            <a:solidFill>
              <a:srgbClr val="348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Hình Bầu dục 14">
            <a:extLst>
              <a:ext uri="{FF2B5EF4-FFF2-40B4-BE49-F238E27FC236}">
                <a16:creationId xmlns:a16="http://schemas.microsoft.com/office/drawing/2014/main" id="{FF47426B-5755-4AFA-8397-D826E1DE6839}"/>
              </a:ext>
            </a:extLst>
          </p:cNvPr>
          <p:cNvSpPr/>
          <p:nvPr/>
        </p:nvSpPr>
        <p:spPr>
          <a:xfrm>
            <a:off x="3230702" y="2601446"/>
            <a:ext cx="1256161" cy="1256161"/>
          </a:xfrm>
          <a:prstGeom prst="ellipse">
            <a:avLst/>
          </a:prstGeom>
          <a:noFill/>
          <a:ln w="57150">
            <a:solidFill>
              <a:srgbClr val="E771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36" name="Nhóm 35">
            <a:extLst>
              <a:ext uri="{FF2B5EF4-FFF2-40B4-BE49-F238E27FC236}">
                <a16:creationId xmlns:a16="http://schemas.microsoft.com/office/drawing/2014/main" id="{DE03609D-3680-4A67-98D0-A4082AD2BFF1}"/>
              </a:ext>
            </a:extLst>
          </p:cNvPr>
          <p:cNvGrpSpPr/>
          <p:nvPr/>
        </p:nvGrpSpPr>
        <p:grpSpPr>
          <a:xfrm>
            <a:off x="7913867" y="4940911"/>
            <a:ext cx="1578654" cy="1246495"/>
            <a:chOff x="8715293" y="4858296"/>
            <a:chExt cx="1578654" cy="1246495"/>
          </a:xfrm>
        </p:grpSpPr>
        <p:sp>
          <p:nvSpPr>
            <p:cNvPr id="20" name="Hình chữ nhật: Góc Tròn 19">
              <a:extLst>
                <a:ext uri="{FF2B5EF4-FFF2-40B4-BE49-F238E27FC236}">
                  <a16:creationId xmlns:a16="http://schemas.microsoft.com/office/drawing/2014/main" id="{FD22A92B-DCBF-485F-95F8-3CD00D0633CD}"/>
                </a:ext>
              </a:extLst>
            </p:cNvPr>
            <p:cNvSpPr/>
            <p:nvPr/>
          </p:nvSpPr>
          <p:spPr>
            <a:xfrm>
              <a:off x="8715293" y="5137633"/>
              <a:ext cx="1578654" cy="687823"/>
            </a:xfrm>
            <a:prstGeom prst="roundRect">
              <a:avLst/>
            </a:prstGeom>
            <a:solidFill>
              <a:srgbClr val="E06F26"/>
            </a:solidFill>
            <a:ln w="28575">
              <a:solidFill>
                <a:srgbClr val="E06F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vi-VN" b="1" dirty="0">
                  <a:solidFill>
                    <a:srgbClr val="E06F26"/>
                  </a:solidFill>
                  <a:highlight>
                    <a:srgbClr val="ECECEC"/>
                  </a:highlight>
                </a:rPr>
                <a:t>CƠ SỞ</a:t>
              </a:r>
            </a:p>
            <a:p>
              <a:r>
                <a:rPr lang="vi-VN" sz="1800" b="1" dirty="0">
                  <a:solidFill>
                    <a:schemeClr val="bg1"/>
                  </a:solidFill>
                </a:rPr>
                <a:t>LÝ THUYẾT</a:t>
              </a:r>
            </a:p>
          </p:txBody>
        </p:sp>
        <p:sp>
          <p:nvSpPr>
            <p:cNvPr id="25" name="Hộp Văn bản 24">
              <a:extLst>
                <a:ext uri="{FF2B5EF4-FFF2-40B4-BE49-F238E27FC236}">
                  <a16:creationId xmlns:a16="http://schemas.microsoft.com/office/drawing/2014/main" id="{0B7E66AE-3D3F-4F8F-AFCC-DE591D69A25C}"/>
                </a:ext>
              </a:extLst>
            </p:cNvPr>
            <p:cNvSpPr txBox="1"/>
            <p:nvPr/>
          </p:nvSpPr>
          <p:spPr>
            <a:xfrm>
              <a:off x="10177890" y="4858296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solidFill>
                    <a:srgbClr val="E06F26"/>
                  </a:solidFill>
                </a:rPr>
                <a:t>3</a:t>
              </a:r>
            </a:p>
          </p:txBody>
        </p:sp>
      </p:grpSp>
      <p:grpSp>
        <p:nvGrpSpPr>
          <p:cNvPr id="38" name="Nhóm 37">
            <a:extLst>
              <a:ext uri="{FF2B5EF4-FFF2-40B4-BE49-F238E27FC236}">
                <a16:creationId xmlns:a16="http://schemas.microsoft.com/office/drawing/2014/main" id="{CD9B6CE6-F19D-4914-832D-7B85752102DF}"/>
              </a:ext>
            </a:extLst>
          </p:cNvPr>
          <p:cNvGrpSpPr/>
          <p:nvPr/>
        </p:nvGrpSpPr>
        <p:grpSpPr>
          <a:xfrm>
            <a:off x="538097" y="4897025"/>
            <a:ext cx="3141967" cy="1246495"/>
            <a:chOff x="1365043" y="4895881"/>
            <a:chExt cx="3141967" cy="1246495"/>
          </a:xfrm>
        </p:grpSpPr>
        <p:sp>
          <p:nvSpPr>
            <p:cNvPr id="21" name="Hình chữ nhật: Góc Tròn 20">
              <a:extLst>
                <a:ext uri="{FF2B5EF4-FFF2-40B4-BE49-F238E27FC236}">
                  <a16:creationId xmlns:a16="http://schemas.microsoft.com/office/drawing/2014/main" id="{E59FFF24-56AB-48CB-873B-DA6C2BEBC980}"/>
                </a:ext>
              </a:extLst>
            </p:cNvPr>
            <p:cNvSpPr/>
            <p:nvPr/>
          </p:nvSpPr>
          <p:spPr>
            <a:xfrm>
              <a:off x="1820018" y="5184928"/>
              <a:ext cx="2686992" cy="687823"/>
            </a:xfrm>
            <a:prstGeom prst="roundRect">
              <a:avLst/>
            </a:prstGeom>
            <a:solidFill>
              <a:srgbClr val="3485BB"/>
            </a:solidFill>
            <a:ln w="28575">
              <a:solidFill>
                <a:srgbClr val="348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vi-VN" b="1" dirty="0">
                  <a:solidFill>
                    <a:srgbClr val="3485BB"/>
                  </a:solidFill>
                  <a:highlight>
                    <a:srgbClr val="ECECEC"/>
                  </a:highlight>
                </a:rPr>
                <a:t>PHƯƠNG PHÁP</a:t>
              </a:r>
            </a:p>
            <a:p>
              <a:r>
                <a:rPr lang="vi-VN" sz="1800" b="1" dirty="0">
                  <a:solidFill>
                    <a:schemeClr val="bg1"/>
                  </a:solidFill>
                </a:rPr>
                <a:t>CẢI THIỆN HIỆU QUẢ</a:t>
              </a:r>
            </a:p>
          </p:txBody>
        </p:sp>
        <p:sp>
          <p:nvSpPr>
            <p:cNvPr id="26" name="Hộp Văn bản 25">
              <a:extLst>
                <a:ext uri="{FF2B5EF4-FFF2-40B4-BE49-F238E27FC236}">
                  <a16:creationId xmlns:a16="http://schemas.microsoft.com/office/drawing/2014/main" id="{8FD8A3CF-03C7-4106-B970-EBC2D6B060F3}"/>
                </a:ext>
              </a:extLst>
            </p:cNvPr>
            <p:cNvSpPr txBox="1"/>
            <p:nvPr/>
          </p:nvSpPr>
          <p:spPr>
            <a:xfrm>
              <a:off x="1365043" y="4895881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solidFill>
                    <a:srgbClr val="3485BB"/>
                  </a:solidFill>
                </a:rPr>
                <a:t>4</a:t>
              </a:r>
            </a:p>
          </p:txBody>
        </p:sp>
      </p:grpSp>
      <p:grpSp>
        <p:nvGrpSpPr>
          <p:cNvPr id="3" name="Nhóm 2">
            <a:extLst>
              <a:ext uri="{FF2B5EF4-FFF2-40B4-BE49-F238E27FC236}">
                <a16:creationId xmlns:a16="http://schemas.microsoft.com/office/drawing/2014/main" id="{719E22FE-0B73-43EE-A85A-AA96629CEB7A}"/>
              </a:ext>
            </a:extLst>
          </p:cNvPr>
          <p:cNvGrpSpPr/>
          <p:nvPr/>
        </p:nvGrpSpPr>
        <p:grpSpPr>
          <a:xfrm>
            <a:off x="4085844" y="312666"/>
            <a:ext cx="3828023" cy="1280498"/>
            <a:chOff x="4085844" y="312666"/>
            <a:chExt cx="3828023" cy="1280498"/>
          </a:xfrm>
        </p:grpSpPr>
        <p:grpSp>
          <p:nvGrpSpPr>
            <p:cNvPr id="33" name="Nhóm 32">
              <a:extLst>
                <a:ext uri="{FF2B5EF4-FFF2-40B4-BE49-F238E27FC236}">
                  <a16:creationId xmlns:a16="http://schemas.microsoft.com/office/drawing/2014/main" id="{F2727B54-E14C-4002-A048-D6188A69B1DA}"/>
                </a:ext>
              </a:extLst>
            </p:cNvPr>
            <p:cNvGrpSpPr/>
            <p:nvPr/>
          </p:nvGrpSpPr>
          <p:grpSpPr>
            <a:xfrm>
              <a:off x="4123802" y="346669"/>
              <a:ext cx="3790065" cy="1246495"/>
              <a:chOff x="3892750" y="313845"/>
              <a:chExt cx="3790065" cy="1246495"/>
            </a:xfrm>
          </p:grpSpPr>
          <p:sp>
            <p:nvSpPr>
              <p:cNvPr id="17" name="Hình chữ nhật: Góc Tròn 16">
                <a:extLst>
                  <a:ext uri="{FF2B5EF4-FFF2-40B4-BE49-F238E27FC236}">
                    <a16:creationId xmlns:a16="http://schemas.microsoft.com/office/drawing/2014/main" id="{806FCAE2-47A9-4B5B-8263-996AFC5756FE}"/>
                  </a:ext>
                </a:extLst>
              </p:cNvPr>
              <p:cNvSpPr/>
              <p:nvPr/>
            </p:nvSpPr>
            <p:spPr>
              <a:xfrm>
                <a:off x="4373517" y="588201"/>
                <a:ext cx="3309298" cy="687823"/>
              </a:xfrm>
              <a:prstGeom prst="roundRect">
                <a:avLst/>
              </a:prstGeom>
              <a:solidFill>
                <a:srgbClr val="E6B02A"/>
              </a:solidFill>
              <a:ln w="28575">
                <a:solidFill>
                  <a:srgbClr val="E6B0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vi-VN" b="1" dirty="0">
                    <a:solidFill>
                      <a:srgbClr val="FFC000"/>
                    </a:solidFill>
                    <a:highlight>
                      <a:srgbClr val="ECECEC"/>
                    </a:highlight>
                  </a:rPr>
                  <a:t>VÌ SAO</a:t>
                </a:r>
              </a:p>
              <a:p>
                <a:r>
                  <a:rPr lang="vi-VN" sz="1800" b="1" dirty="0">
                    <a:solidFill>
                      <a:schemeClr val="bg1"/>
                    </a:solidFill>
                  </a:rPr>
                  <a:t>PHẢI QUẢN LÍ NGUỒN NL</a:t>
                </a:r>
              </a:p>
            </p:txBody>
          </p:sp>
          <p:sp>
            <p:nvSpPr>
              <p:cNvPr id="23" name="Hộp Văn bản 22">
                <a:extLst>
                  <a:ext uri="{FF2B5EF4-FFF2-40B4-BE49-F238E27FC236}">
                    <a16:creationId xmlns:a16="http://schemas.microsoft.com/office/drawing/2014/main" id="{4A64D980-FD69-49C8-A1AD-FA17DEFE9AE8}"/>
                  </a:ext>
                </a:extLst>
              </p:cNvPr>
              <p:cNvSpPr txBox="1"/>
              <p:nvPr/>
            </p:nvSpPr>
            <p:spPr>
              <a:xfrm>
                <a:off x="3892750" y="313845"/>
                <a:ext cx="490293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sz="7500" b="1" dirty="0">
                    <a:solidFill>
                      <a:srgbClr val="E6B02A"/>
                    </a:solidFill>
                  </a:rPr>
                  <a:t>1</a:t>
                </a:r>
              </a:p>
            </p:txBody>
          </p:sp>
        </p:grpSp>
        <p:sp>
          <p:nvSpPr>
            <p:cNvPr id="28" name="Hộp Văn bản 27">
              <a:extLst>
                <a:ext uri="{FF2B5EF4-FFF2-40B4-BE49-F238E27FC236}">
                  <a16:creationId xmlns:a16="http://schemas.microsoft.com/office/drawing/2014/main" id="{EE1B4D2C-5591-4648-A68E-F3F41A3393BB}"/>
                </a:ext>
              </a:extLst>
            </p:cNvPr>
            <p:cNvSpPr txBox="1"/>
            <p:nvPr/>
          </p:nvSpPr>
          <p:spPr>
            <a:xfrm>
              <a:off x="4085844" y="312666"/>
              <a:ext cx="582601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ln>
                    <a:solidFill>
                      <a:schemeClr val="bg1"/>
                    </a:solidFill>
                  </a:ln>
                  <a:noFill/>
                </a:rPr>
                <a:t>1</a:t>
              </a:r>
            </a:p>
          </p:txBody>
        </p:sp>
      </p:grpSp>
      <p:grpSp>
        <p:nvGrpSpPr>
          <p:cNvPr id="5" name="Nhóm 4">
            <a:extLst>
              <a:ext uri="{FF2B5EF4-FFF2-40B4-BE49-F238E27FC236}">
                <a16:creationId xmlns:a16="http://schemas.microsoft.com/office/drawing/2014/main" id="{F8065152-3A5A-4E20-9905-66DEB9A56ED2}"/>
              </a:ext>
            </a:extLst>
          </p:cNvPr>
          <p:cNvGrpSpPr/>
          <p:nvPr/>
        </p:nvGrpSpPr>
        <p:grpSpPr>
          <a:xfrm>
            <a:off x="8346377" y="2586932"/>
            <a:ext cx="1929498" cy="1276639"/>
            <a:chOff x="8346377" y="2586932"/>
            <a:chExt cx="1929498" cy="1276639"/>
          </a:xfrm>
        </p:grpSpPr>
        <p:grpSp>
          <p:nvGrpSpPr>
            <p:cNvPr id="35" name="Nhóm 34">
              <a:extLst>
                <a:ext uri="{FF2B5EF4-FFF2-40B4-BE49-F238E27FC236}">
                  <a16:creationId xmlns:a16="http://schemas.microsoft.com/office/drawing/2014/main" id="{C48C59E1-AA40-4471-8018-946A1FB259D4}"/>
                </a:ext>
              </a:extLst>
            </p:cNvPr>
            <p:cNvGrpSpPr/>
            <p:nvPr/>
          </p:nvGrpSpPr>
          <p:grpSpPr>
            <a:xfrm>
              <a:off x="8346377" y="2617076"/>
              <a:ext cx="1929498" cy="1246495"/>
              <a:chOff x="7556147" y="2555337"/>
              <a:chExt cx="1929498" cy="1246495"/>
            </a:xfrm>
          </p:grpSpPr>
          <p:sp>
            <p:nvSpPr>
              <p:cNvPr id="19" name="Hình chữ nhật: Góc Tròn 18">
                <a:extLst>
                  <a:ext uri="{FF2B5EF4-FFF2-40B4-BE49-F238E27FC236}">
                    <a16:creationId xmlns:a16="http://schemas.microsoft.com/office/drawing/2014/main" id="{81F2EA7F-40F6-446E-8FF4-6DDFC36D5F33}"/>
                  </a:ext>
                </a:extLst>
              </p:cNvPr>
              <p:cNvSpPr/>
              <p:nvPr/>
            </p:nvSpPr>
            <p:spPr>
              <a:xfrm>
                <a:off x="7556147" y="2859238"/>
                <a:ext cx="1929498" cy="687823"/>
              </a:xfrm>
              <a:prstGeom prst="roundRect">
                <a:avLst/>
              </a:prstGeom>
              <a:solidFill>
                <a:srgbClr val="2DA78B"/>
              </a:solidFill>
              <a:ln w="28575">
                <a:solidFill>
                  <a:srgbClr val="2DA7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vi-VN" sz="1800" b="1" dirty="0">
                    <a:solidFill>
                      <a:srgbClr val="2DA78B"/>
                    </a:solidFill>
                    <a:highlight>
                      <a:srgbClr val="ECECEC"/>
                    </a:highlight>
                  </a:rPr>
                  <a:t>YẾU TỐ</a:t>
                </a:r>
              </a:p>
              <a:p>
                <a:r>
                  <a:rPr lang="vi-VN" sz="1800" b="1" dirty="0">
                    <a:solidFill>
                      <a:schemeClr val="bg1"/>
                    </a:solidFill>
                  </a:rPr>
                  <a:t>ẢNH HƯỞNG</a:t>
                </a:r>
                <a:endParaRPr lang="vi-VN" sz="1800" b="1" dirty="0">
                  <a:solidFill>
                    <a:srgbClr val="2DA78B"/>
                  </a:solidFill>
                  <a:highlight>
                    <a:srgbClr val="ECECEC"/>
                  </a:highlight>
                </a:endParaRPr>
              </a:p>
            </p:txBody>
          </p:sp>
          <p:sp>
            <p:nvSpPr>
              <p:cNvPr id="24" name="Hộp Văn bản 23">
                <a:extLst>
                  <a:ext uri="{FF2B5EF4-FFF2-40B4-BE49-F238E27FC236}">
                    <a16:creationId xmlns:a16="http://schemas.microsoft.com/office/drawing/2014/main" id="{0B697BA2-7645-4A72-BFEA-4BA5083DB7EE}"/>
                  </a:ext>
                </a:extLst>
              </p:cNvPr>
              <p:cNvSpPr txBox="1"/>
              <p:nvPr/>
            </p:nvSpPr>
            <p:spPr>
              <a:xfrm>
                <a:off x="9369589" y="2555337"/>
                <a:ext cx="45719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sz="7500" b="1" dirty="0">
                    <a:solidFill>
                      <a:srgbClr val="2DA78B"/>
                    </a:solidFill>
                  </a:rPr>
                  <a:t>2</a:t>
                </a:r>
              </a:p>
            </p:txBody>
          </p:sp>
        </p:grpSp>
        <p:sp>
          <p:nvSpPr>
            <p:cNvPr id="29" name="Hộp Văn bản 28">
              <a:extLst>
                <a:ext uri="{FF2B5EF4-FFF2-40B4-BE49-F238E27FC236}">
                  <a16:creationId xmlns:a16="http://schemas.microsoft.com/office/drawing/2014/main" id="{D63E06BD-DF37-4527-9202-AEB413693402}"/>
                </a:ext>
              </a:extLst>
            </p:cNvPr>
            <p:cNvSpPr txBox="1"/>
            <p:nvPr/>
          </p:nvSpPr>
          <p:spPr>
            <a:xfrm>
              <a:off x="10114100" y="2586932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ln>
                    <a:solidFill>
                      <a:schemeClr val="bg1"/>
                    </a:solidFill>
                  </a:ln>
                  <a:noFill/>
                </a:rPr>
                <a:t>2</a:t>
              </a:r>
            </a:p>
          </p:txBody>
        </p:sp>
      </p:grpSp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0C1E77EA-B6CE-4E94-B909-FB2BE784BA0F}"/>
              </a:ext>
            </a:extLst>
          </p:cNvPr>
          <p:cNvSpPr txBox="1"/>
          <p:nvPr/>
        </p:nvSpPr>
        <p:spPr>
          <a:xfrm>
            <a:off x="9343520" y="4910152"/>
            <a:ext cx="4571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500" b="1" dirty="0">
                <a:ln>
                  <a:solidFill>
                    <a:schemeClr val="bg1"/>
                  </a:solidFill>
                </a:ln>
                <a:noFill/>
              </a:rPr>
              <a:t>3</a:t>
            </a:r>
          </a:p>
        </p:txBody>
      </p:sp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C6694FCB-9E8D-43AA-8416-1C0BCC2CD0AA}"/>
              </a:ext>
            </a:extLst>
          </p:cNvPr>
          <p:cNvSpPr txBox="1"/>
          <p:nvPr/>
        </p:nvSpPr>
        <p:spPr>
          <a:xfrm>
            <a:off x="492378" y="4866881"/>
            <a:ext cx="4571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500" b="1" dirty="0">
                <a:ln>
                  <a:solidFill>
                    <a:schemeClr val="bg1"/>
                  </a:solidFill>
                </a:ln>
                <a:noFill/>
              </a:rPr>
              <a:t>4</a:t>
            </a:r>
          </a:p>
        </p:txBody>
      </p:sp>
      <p:grpSp>
        <p:nvGrpSpPr>
          <p:cNvPr id="6" name="Nhóm 5">
            <a:extLst>
              <a:ext uri="{FF2B5EF4-FFF2-40B4-BE49-F238E27FC236}">
                <a16:creationId xmlns:a16="http://schemas.microsoft.com/office/drawing/2014/main" id="{74A942CB-6BFA-4700-BD6C-280EB1662C04}"/>
              </a:ext>
            </a:extLst>
          </p:cNvPr>
          <p:cNvGrpSpPr/>
          <p:nvPr/>
        </p:nvGrpSpPr>
        <p:grpSpPr>
          <a:xfrm>
            <a:off x="772161" y="2530412"/>
            <a:ext cx="2467333" cy="1276639"/>
            <a:chOff x="772161" y="2530412"/>
            <a:chExt cx="2467333" cy="1276639"/>
          </a:xfrm>
        </p:grpSpPr>
        <p:grpSp>
          <p:nvGrpSpPr>
            <p:cNvPr id="39" name="Nhóm 38">
              <a:extLst>
                <a:ext uri="{FF2B5EF4-FFF2-40B4-BE49-F238E27FC236}">
                  <a16:creationId xmlns:a16="http://schemas.microsoft.com/office/drawing/2014/main" id="{F951F76E-4189-4972-9B02-F9BD827CB401}"/>
                </a:ext>
              </a:extLst>
            </p:cNvPr>
            <p:cNvGrpSpPr/>
            <p:nvPr/>
          </p:nvGrpSpPr>
          <p:grpSpPr>
            <a:xfrm>
              <a:off x="806161" y="2560556"/>
              <a:ext cx="2433333" cy="1246495"/>
              <a:chOff x="1173178" y="2565384"/>
              <a:chExt cx="2433333" cy="1246495"/>
            </a:xfrm>
          </p:grpSpPr>
          <p:sp>
            <p:nvSpPr>
              <p:cNvPr id="22" name="Hình chữ nhật: Góc Tròn 21">
                <a:extLst>
                  <a:ext uri="{FF2B5EF4-FFF2-40B4-BE49-F238E27FC236}">
                    <a16:creationId xmlns:a16="http://schemas.microsoft.com/office/drawing/2014/main" id="{11BBFF58-CE33-49B5-89F2-D6676C76D843}"/>
                  </a:ext>
                </a:extLst>
              </p:cNvPr>
              <p:cNvSpPr/>
              <p:nvPr/>
            </p:nvSpPr>
            <p:spPr>
              <a:xfrm>
                <a:off x="1616551" y="2862288"/>
                <a:ext cx="1989960" cy="687823"/>
              </a:xfrm>
              <a:prstGeom prst="roundRect">
                <a:avLst/>
              </a:prstGeom>
              <a:solidFill>
                <a:srgbClr val="E7715C"/>
              </a:solidFill>
              <a:ln w="28575">
                <a:solidFill>
                  <a:srgbClr val="E771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vi-VN" b="1" dirty="0">
                    <a:solidFill>
                      <a:srgbClr val="E7715C"/>
                    </a:solidFill>
                    <a:highlight>
                      <a:srgbClr val="ECECEC"/>
                    </a:highlight>
                  </a:rPr>
                  <a:t>QUY TRÌNH</a:t>
                </a:r>
              </a:p>
              <a:p>
                <a:r>
                  <a:rPr lang="vi-VN" sz="1800" b="1" dirty="0">
                    <a:solidFill>
                      <a:schemeClr val="bg1"/>
                    </a:solidFill>
                  </a:rPr>
                  <a:t>QL NGUỒN NL</a:t>
                </a:r>
              </a:p>
            </p:txBody>
          </p:sp>
          <p:sp>
            <p:nvSpPr>
              <p:cNvPr id="27" name="Hộp Văn bản 26">
                <a:extLst>
                  <a:ext uri="{FF2B5EF4-FFF2-40B4-BE49-F238E27FC236}">
                    <a16:creationId xmlns:a16="http://schemas.microsoft.com/office/drawing/2014/main" id="{1A46098A-821C-42BF-B186-4CFBC72A4D09}"/>
                  </a:ext>
                </a:extLst>
              </p:cNvPr>
              <p:cNvSpPr txBox="1"/>
              <p:nvPr/>
            </p:nvSpPr>
            <p:spPr>
              <a:xfrm>
                <a:off x="1173178" y="2565384"/>
                <a:ext cx="45719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sz="7500" b="1" dirty="0">
                    <a:solidFill>
                      <a:srgbClr val="E7715C"/>
                    </a:solidFill>
                  </a:rPr>
                  <a:t>5</a:t>
                </a:r>
              </a:p>
            </p:txBody>
          </p:sp>
        </p:grpSp>
        <p:sp>
          <p:nvSpPr>
            <p:cNvPr id="32" name="Hộp Văn bản 31">
              <a:extLst>
                <a:ext uri="{FF2B5EF4-FFF2-40B4-BE49-F238E27FC236}">
                  <a16:creationId xmlns:a16="http://schemas.microsoft.com/office/drawing/2014/main" id="{E7627FAC-3C8C-40AF-BFFA-B385EC7A8735}"/>
                </a:ext>
              </a:extLst>
            </p:cNvPr>
            <p:cNvSpPr txBox="1"/>
            <p:nvPr/>
          </p:nvSpPr>
          <p:spPr>
            <a:xfrm>
              <a:off x="772161" y="2530412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ln>
                    <a:solidFill>
                      <a:schemeClr val="bg1"/>
                    </a:solidFill>
                  </a:ln>
                  <a:noFill/>
                </a:rPr>
                <a:t>5</a:t>
              </a:r>
            </a:p>
          </p:txBody>
        </p:sp>
      </p:grp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9AF5BA43-46E0-488A-9BAB-2A27D8819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EC4F-2863-4258-8DA6-7E72115F78B1}" type="slidenum">
              <a:rPr lang="vi-VN" smtClean="0"/>
              <a:t>18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53374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Đồ họa 1" descr="Mạng">
            <a:extLst>
              <a:ext uri="{FF2B5EF4-FFF2-40B4-BE49-F238E27FC236}">
                <a16:creationId xmlns:a16="http://schemas.microsoft.com/office/drawing/2014/main" id="{E2A4455D-4344-4F2F-B534-FEB842D1B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52431" y="582092"/>
            <a:ext cx="6302285" cy="6302285"/>
          </a:xfrm>
          <a:prstGeom prst="rect">
            <a:avLst/>
          </a:prstGeom>
        </p:spPr>
      </p:pic>
      <p:sp>
        <p:nvSpPr>
          <p:cNvPr id="9" name="Hình Bầu dục 8">
            <a:extLst>
              <a:ext uri="{FF2B5EF4-FFF2-40B4-BE49-F238E27FC236}">
                <a16:creationId xmlns:a16="http://schemas.microsoft.com/office/drawing/2014/main" id="{F6A5B7AA-3D57-4083-B70D-783CE33D8CE0}"/>
              </a:ext>
            </a:extLst>
          </p:cNvPr>
          <p:cNvSpPr/>
          <p:nvPr/>
        </p:nvSpPr>
        <p:spPr>
          <a:xfrm>
            <a:off x="5173472" y="1301228"/>
            <a:ext cx="1256161" cy="1256161"/>
          </a:xfrm>
          <a:prstGeom prst="ellipse">
            <a:avLst/>
          </a:prstGeom>
          <a:noFill/>
          <a:ln w="57150">
            <a:solidFill>
              <a:srgbClr val="E6B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Hình Bầu dục 9">
            <a:extLst>
              <a:ext uri="{FF2B5EF4-FFF2-40B4-BE49-F238E27FC236}">
                <a16:creationId xmlns:a16="http://schemas.microsoft.com/office/drawing/2014/main" id="{07D6DC0C-D3C5-4A4D-979B-6907057FFDD6}"/>
              </a:ext>
            </a:extLst>
          </p:cNvPr>
          <p:cNvSpPr/>
          <p:nvPr/>
        </p:nvSpPr>
        <p:spPr>
          <a:xfrm>
            <a:off x="7112804" y="2605124"/>
            <a:ext cx="1256161" cy="1256161"/>
          </a:xfrm>
          <a:prstGeom prst="ellipse">
            <a:avLst/>
          </a:prstGeom>
          <a:noFill/>
          <a:ln w="57150">
            <a:solidFill>
              <a:srgbClr val="2DA7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Hình Bầu dục 10">
            <a:extLst>
              <a:ext uri="{FF2B5EF4-FFF2-40B4-BE49-F238E27FC236}">
                <a16:creationId xmlns:a16="http://schemas.microsoft.com/office/drawing/2014/main" id="{80E46F01-36E9-4D98-8C9F-7B5C3DA4F890}"/>
              </a:ext>
            </a:extLst>
          </p:cNvPr>
          <p:cNvSpPr/>
          <p:nvPr/>
        </p:nvSpPr>
        <p:spPr>
          <a:xfrm>
            <a:off x="6657706" y="4895240"/>
            <a:ext cx="1256161" cy="1256161"/>
          </a:xfrm>
          <a:prstGeom prst="ellipse">
            <a:avLst/>
          </a:prstGeom>
          <a:noFill/>
          <a:ln w="57150">
            <a:solidFill>
              <a:srgbClr val="E06F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Hình Bầu dục 13">
            <a:extLst>
              <a:ext uri="{FF2B5EF4-FFF2-40B4-BE49-F238E27FC236}">
                <a16:creationId xmlns:a16="http://schemas.microsoft.com/office/drawing/2014/main" id="{961EE048-73C0-40C6-8FFF-D0246C975AA2}"/>
              </a:ext>
            </a:extLst>
          </p:cNvPr>
          <p:cNvSpPr/>
          <p:nvPr/>
        </p:nvSpPr>
        <p:spPr>
          <a:xfrm>
            <a:off x="3680064" y="4887359"/>
            <a:ext cx="1256161" cy="1256161"/>
          </a:xfrm>
          <a:prstGeom prst="ellipse">
            <a:avLst/>
          </a:prstGeom>
          <a:noFill/>
          <a:ln w="57150">
            <a:solidFill>
              <a:srgbClr val="348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Hình Bầu dục 14">
            <a:extLst>
              <a:ext uri="{FF2B5EF4-FFF2-40B4-BE49-F238E27FC236}">
                <a16:creationId xmlns:a16="http://schemas.microsoft.com/office/drawing/2014/main" id="{FF47426B-5755-4AFA-8397-D826E1DE6839}"/>
              </a:ext>
            </a:extLst>
          </p:cNvPr>
          <p:cNvSpPr/>
          <p:nvPr/>
        </p:nvSpPr>
        <p:spPr>
          <a:xfrm>
            <a:off x="3230702" y="2601446"/>
            <a:ext cx="1256161" cy="1256161"/>
          </a:xfrm>
          <a:prstGeom prst="ellipse">
            <a:avLst/>
          </a:prstGeom>
          <a:noFill/>
          <a:ln w="57150">
            <a:solidFill>
              <a:srgbClr val="E771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35" name="Nhóm 34">
            <a:extLst>
              <a:ext uri="{FF2B5EF4-FFF2-40B4-BE49-F238E27FC236}">
                <a16:creationId xmlns:a16="http://schemas.microsoft.com/office/drawing/2014/main" id="{C48C59E1-AA40-4471-8018-946A1FB259D4}"/>
              </a:ext>
            </a:extLst>
          </p:cNvPr>
          <p:cNvGrpSpPr/>
          <p:nvPr/>
        </p:nvGrpSpPr>
        <p:grpSpPr>
          <a:xfrm>
            <a:off x="8346377" y="2617076"/>
            <a:ext cx="1929498" cy="1246495"/>
            <a:chOff x="7556147" y="2555337"/>
            <a:chExt cx="1929498" cy="1246495"/>
          </a:xfrm>
        </p:grpSpPr>
        <p:sp>
          <p:nvSpPr>
            <p:cNvPr id="19" name="Hình chữ nhật: Góc Tròn 18">
              <a:extLst>
                <a:ext uri="{FF2B5EF4-FFF2-40B4-BE49-F238E27FC236}">
                  <a16:creationId xmlns:a16="http://schemas.microsoft.com/office/drawing/2014/main" id="{81F2EA7F-40F6-446E-8FF4-6DDFC36D5F33}"/>
                </a:ext>
              </a:extLst>
            </p:cNvPr>
            <p:cNvSpPr/>
            <p:nvPr/>
          </p:nvSpPr>
          <p:spPr>
            <a:xfrm>
              <a:off x="7556147" y="2859238"/>
              <a:ext cx="1929498" cy="687823"/>
            </a:xfrm>
            <a:prstGeom prst="roundRect">
              <a:avLst/>
            </a:prstGeom>
            <a:solidFill>
              <a:srgbClr val="2DA78B"/>
            </a:solidFill>
            <a:ln w="28575">
              <a:solidFill>
                <a:srgbClr val="2DA7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vi-VN" sz="1800" b="1" dirty="0">
                  <a:solidFill>
                    <a:srgbClr val="2DA78B"/>
                  </a:solidFill>
                  <a:highlight>
                    <a:srgbClr val="ECECEC"/>
                  </a:highlight>
                </a:rPr>
                <a:t>YẾU TỐ</a:t>
              </a:r>
            </a:p>
            <a:p>
              <a:r>
                <a:rPr lang="vi-VN" sz="1800" b="1" dirty="0">
                  <a:solidFill>
                    <a:schemeClr val="bg1"/>
                  </a:solidFill>
                </a:rPr>
                <a:t>ẢNH HƯỞNG</a:t>
              </a:r>
              <a:endParaRPr lang="vi-VN" sz="1800" b="1" dirty="0">
                <a:solidFill>
                  <a:srgbClr val="2DA78B"/>
                </a:solidFill>
                <a:highlight>
                  <a:srgbClr val="ECECEC"/>
                </a:highlight>
              </a:endParaRPr>
            </a:p>
          </p:txBody>
        </p:sp>
        <p:sp>
          <p:nvSpPr>
            <p:cNvPr id="24" name="Hộp Văn bản 23">
              <a:extLst>
                <a:ext uri="{FF2B5EF4-FFF2-40B4-BE49-F238E27FC236}">
                  <a16:creationId xmlns:a16="http://schemas.microsoft.com/office/drawing/2014/main" id="{0B697BA2-7645-4A72-BFEA-4BA5083DB7EE}"/>
                </a:ext>
              </a:extLst>
            </p:cNvPr>
            <p:cNvSpPr txBox="1"/>
            <p:nvPr/>
          </p:nvSpPr>
          <p:spPr>
            <a:xfrm>
              <a:off x="9369589" y="2555337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solidFill>
                    <a:srgbClr val="2DA78B"/>
                  </a:solidFill>
                </a:rPr>
                <a:t>2</a:t>
              </a:r>
            </a:p>
          </p:txBody>
        </p:sp>
      </p:grpSp>
      <p:grpSp>
        <p:nvGrpSpPr>
          <p:cNvPr id="36" name="Nhóm 35">
            <a:extLst>
              <a:ext uri="{FF2B5EF4-FFF2-40B4-BE49-F238E27FC236}">
                <a16:creationId xmlns:a16="http://schemas.microsoft.com/office/drawing/2014/main" id="{DE03609D-3680-4A67-98D0-A4082AD2BFF1}"/>
              </a:ext>
            </a:extLst>
          </p:cNvPr>
          <p:cNvGrpSpPr/>
          <p:nvPr/>
        </p:nvGrpSpPr>
        <p:grpSpPr>
          <a:xfrm>
            <a:off x="7913867" y="4940911"/>
            <a:ext cx="1578654" cy="1246495"/>
            <a:chOff x="8715293" y="4858296"/>
            <a:chExt cx="1578654" cy="1246495"/>
          </a:xfrm>
        </p:grpSpPr>
        <p:sp>
          <p:nvSpPr>
            <p:cNvPr id="20" name="Hình chữ nhật: Góc Tròn 19">
              <a:extLst>
                <a:ext uri="{FF2B5EF4-FFF2-40B4-BE49-F238E27FC236}">
                  <a16:creationId xmlns:a16="http://schemas.microsoft.com/office/drawing/2014/main" id="{FD22A92B-DCBF-485F-95F8-3CD00D0633CD}"/>
                </a:ext>
              </a:extLst>
            </p:cNvPr>
            <p:cNvSpPr/>
            <p:nvPr/>
          </p:nvSpPr>
          <p:spPr>
            <a:xfrm>
              <a:off x="8715293" y="5137633"/>
              <a:ext cx="1578654" cy="687823"/>
            </a:xfrm>
            <a:prstGeom prst="roundRect">
              <a:avLst/>
            </a:prstGeom>
            <a:solidFill>
              <a:srgbClr val="E06F26"/>
            </a:solidFill>
            <a:ln w="28575">
              <a:solidFill>
                <a:srgbClr val="E06F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vi-VN" b="1" dirty="0">
                  <a:solidFill>
                    <a:srgbClr val="E06F26"/>
                  </a:solidFill>
                  <a:highlight>
                    <a:srgbClr val="ECECEC"/>
                  </a:highlight>
                </a:rPr>
                <a:t>CƠ SỞ</a:t>
              </a:r>
            </a:p>
            <a:p>
              <a:r>
                <a:rPr lang="vi-VN" sz="1800" b="1" dirty="0">
                  <a:solidFill>
                    <a:schemeClr val="bg1"/>
                  </a:solidFill>
                </a:rPr>
                <a:t>LÝ THUYẾT</a:t>
              </a:r>
            </a:p>
          </p:txBody>
        </p:sp>
        <p:sp>
          <p:nvSpPr>
            <p:cNvPr id="25" name="Hộp Văn bản 24">
              <a:extLst>
                <a:ext uri="{FF2B5EF4-FFF2-40B4-BE49-F238E27FC236}">
                  <a16:creationId xmlns:a16="http://schemas.microsoft.com/office/drawing/2014/main" id="{0B7E66AE-3D3F-4F8F-AFCC-DE591D69A25C}"/>
                </a:ext>
              </a:extLst>
            </p:cNvPr>
            <p:cNvSpPr txBox="1"/>
            <p:nvPr/>
          </p:nvSpPr>
          <p:spPr>
            <a:xfrm>
              <a:off x="10177890" y="4858296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solidFill>
                    <a:srgbClr val="E06F26"/>
                  </a:solidFill>
                </a:rPr>
                <a:t>3</a:t>
              </a:r>
            </a:p>
          </p:txBody>
        </p:sp>
      </p:grpSp>
      <p:grpSp>
        <p:nvGrpSpPr>
          <p:cNvPr id="38" name="Nhóm 37">
            <a:extLst>
              <a:ext uri="{FF2B5EF4-FFF2-40B4-BE49-F238E27FC236}">
                <a16:creationId xmlns:a16="http://schemas.microsoft.com/office/drawing/2014/main" id="{CD9B6CE6-F19D-4914-832D-7B85752102DF}"/>
              </a:ext>
            </a:extLst>
          </p:cNvPr>
          <p:cNvGrpSpPr/>
          <p:nvPr/>
        </p:nvGrpSpPr>
        <p:grpSpPr>
          <a:xfrm>
            <a:off x="538097" y="4897025"/>
            <a:ext cx="3141967" cy="1246495"/>
            <a:chOff x="1365043" y="4895881"/>
            <a:chExt cx="3141967" cy="1246495"/>
          </a:xfrm>
        </p:grpSpPr>
        <p:sp>
          <p:nvSpPr>
            <p:cNvPr id="21" name="Hình chữ nhật: Góc Tròn 20">
              <a:extLst>
                <a:ext uri="{FF2B5EF4-FFF2-40B4-BE49-F238E27FC236}">
                  <a16:creationId xmlns:a16="http://schemas.microsoft.com/office/drawing/2014/main" id="{E59FFF24-56AB-48CB-873B-DA6C2BEBC980}"/>
                </a:ext>
              </a:extLst>
            </p:cNvPr>
            <p:cNvSpPr/>
            <p:nvPr/>
          </p:nvSpPr>
          <p:spPr>
            <a:xfrm>
              <a:off x="1820018" y="5184928"/>
              <a:ext cx="2686992" cy="687823"/>
            </a:xfrm>
            <a:prstGeom prst="roundRect">
              <a:avLst/>
            </a:prstGeom>
            <a:solidFill>
              <a:srgbClr val="3485BB"/>
            </a:solidFill>
            <a:ln w="28575">
              <a:solidFill>
                <a:srgbClr val="348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vi-VN" b="1" dirty="0">
                  <a:solidFill>
                    <a:srgbClr val="3485BB"/>
                  </a:solidFill>
                  <a:highlight>
                    <a:srgbClr val="ECECEC"/>
                  </a:highlight>
                </a:rPr>
                <a:t>PHƯƠNG PHÁP</a:t>
              </a:r>
            </a:p>
            <a:p>
              <a:r>
                <a:rPr lang="vi-VN" sz="1800" b="1" dirty="0">
                  <a:solidFill>
                    <a:schemeClr val="bg1"/>
                  </a:solidFill>
                </a:rPr>
                <a:t>CẢI THIỆN HIỆU QUẢ</a:t>
              </a:r>
            </a:p>
          </p:txBody>
        </p:sp>
        <p:sp>
          <p:nvSpPr>
            <p:cNvPr id="26" name="Hộp Văn bản 25">
              <a:extLst>
                <a:ext uri="{FF2B5EF4-FFF2-40B4-BE49-F238E27FC236}">
                  <a16:creationId xmlns:a16="http://schemas.microsoft.com/office/drawing/2014/main" id="{8FD8A3CF-03C7-4106-B970-EBC2D6B060F3}"/>
                </a:ext>
              </a:extLst>
            </p:cNvPr>
            <p:cNvSpPr txBox="1"/>
            <p:nvPr/>
          </p:nvSpPr>
          <p:spPr>
            <a:xfrm>
              <a:off x="1365043" y="4895881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solidFill>
                    <a:srgbClr val="3485BB"/>
                  </a:solidFill>
                </a:rPr>
                <a:t>4</a:t>
              </a:r>
            </a:p>
          </p:txBody>
        </p:sp>
      </p:grpSp>
      <p:grpSp>
        <p:nvGrpSpPr>
          <p:cNvPr id="39" name="Nhóm 38">
            <a:extLst>
              <a:ext uri="{FF2B5EF4-FFF2-40B4-BE49-F238E27FC236}">
                <a16:creationId xmlns:a16="http://schemas.microsoft.com/office/drawing/2014/main" id="{F951F76E-4189-4972-9B02-F9BD827CB401}"/>
              </a:ext>
            </a:extLst>
          </p:cNvPr>
          <p:cNvGrpSpPr/>
          <p:nvPr/>
        </p:nvGrpSpPr>
        <p:grpSpPr>
          <a:xfrm>
            <a:off x="806161" y="2560556"/>
            <a:ext cx="2433333" cy="1246495"/>
            <a:chOff x="1173178" y="2565384"/>
            <a:chExt cx="2433333" cy="1246495"/>
          </a:xfrm>
        </p:grpSpPr>
        <p:sp>
          <p:nvSpPr>
            <p:cNvPr id="22" name="Hình chữ nhật: Góc Tròn 21">
              <a:extLst>
                <a:ext uri="{FF2B5EF4-FFF2-40B4-BE49-F238E27FC236}">
                  <a16:creationId xmlns:a16="http://schemas.microsoft.com/office/drawing/2014/main" id="{11BBFF58-CE33-49B5-89F2-D6676C76D843}"/>
                </a:ext>
              </a:extLst>
            </p:cNvPr>
            <p:cNvSpPr/>
            <p:nvPr/>
          </p:nvSpPr>
          <p:spPr>
            <a:xfrm>
              <a:off x="1616551" y="2862288"/>
              <a:ext cx="1989960" cy="687823"/>
            </a:xfrm>
            <a:prstGeom prst="roundRect">
              <a:avLst/>
            </a:prstGeom>
            <a:solidFill>
              <a:srgbClr val="E7715C"/>
            </a:solidFill>
            <a:ln w="28575">
              <a:solidFill>
                <a:srgbClr val="E771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vi-VN" b="1" dirty="0">
                  <a:solidFill>
                    <a:srgbClr val="E7715C"/>
                  </a:solidFill>
                  <a:highlight>
                    <a:srgbClr val="ECECEC"/>
                  </a:highlight>
                </a:rPr>
                <a:t>QUY TRÌNH</a:t>
              </a:r>
            </a:p>
            <a:p>
              <a:r>
                <a:rPr lang="vi-VN" sz="1800" b="1" dirty="0">
                  <a:solidFill>
                    <a:schemeClr val="bg1"/>
                  </a:solidFill>
                </a:rPr>
                <a:t>QL NGUỒN NL</a:t>
              </a:r>
            </a:p>
          </p:txBody>
        </p:sp>
        <p:sp>
          <p:nvSpPr>
            <p:cNvPr id="27" name="Hộp Văn bản 26">
              <a:extLst>
                <a:ext uri="{FF2B5EF4-FFF2-40B4-BE49-F238E27FC236}">
                  <a16:creationId xmlns:a16="http://schemas.microsoft.com/office/drawing/2014/main" id="{1A46098A-821C-42BF-B186-4CFBC72A4D09}"/>
                </a:ext>
              </a:extLst>
            </p:cNvPr>
            <p:cNvSpPr txBox="1"/>
            <p:nvPr/>
          </p:nvSpPr>
          <p:spPr>
            <a:xfrm>
              <a:off x="1173178" y="2565384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solidFill>
                    <a:srgbClr val="E7715C"/>
                  </a:solidFill>
                </a:rPr>
                <a:t>5</a:t>
              </a:r>
            </a:p>
          </p:txBody>
        </p:sp>
      </p:grpSp>
      <p:grpSp>
        <p:nvGrpSpPr>
          <p:cNvPr id="3" name="Nhóm 2">
            <a:extLst>
              <a:ext uri="{FF2B5EF4-FFF2-40B4-BE49-F238E27FC236}">
                <a16:creationId xmlns:a16="http://schemas.microsoft.com/office/drawing/2014/main" id="{719E22FE-0B73-43EE-A85A-AA96629CEB7A}"/>
              </a:ext>
            </a:extLst>
          </p:cNvPr>
          <p:cNvGrpSpPr/>
          <p:nvPr/>
        </p:nvGrpSpPr>
        <p:grpSpPr>
          <a:xfrm>
            <a:off x="4085844" y="312666"/>
            <a:ext cx="3828023" cy="1280498"/>
            <a:chOff x="4085844" y="312666"/>
            <a:chExt cx="3828023" cy="1280498"/>
          </a:xfrm>
        </p:grpSpPr>
        <p:grpSp>
          <p:nvGrpSpPr>
            <p:cNvPr id="33" name="Nhóm 32">
              <a:extLst>
                <a:ext uri="{FF2B5EF4-FFF2-40B4-BE49-F238E27FC236}">
                  <a16:creationId xmlns:a16="http://schemas.microsoft.com/office/drawing/2014/main" id="{F2727B54-E14C-4002-A048-D6188A69B1DA}"/>
                </a:ext>
              </a:extLst>
            </p:cNvPr>
            <p:cNvGrpSpPr/>
            <p:nvPr/>
          </p:nvGrpSpPr>
          <p:grpSpPr>
            <a:xfrm>
              <a:off x="4123802" y="346669"/>
              <a:ext cx="3790065" cy="1246495"/>
              <a:chOff x="3892750" y="313845"/>
              <a:chExt cx="3790065" cy="1246495"/>
            </a:xfrm>
          </p:grpSpPr>
          <p:sp>
            <p:nvSpPr>
              <p:cNvPr id="17" name="Hình chữ nhật: Góc Tròn 16">
                <a:extLst>
                  <a:ext uri="{FF2B5EF4-FFF2-40B4-BE49-F238E27FC236}">
                    <a16:creationId xmlns:a16="http://schemas.microsoft.com/office/drawing/2014/main" id="{806FCAE2-47A9-4B5B-8263-996AFC5756FE}"/>
                  </a:ext>
                </a:extLst>
              </p:cNvPr>
              <p:cNvSpPr/>
              <p:nvPr/>
            </p:nvSpPr>
            <p:spPr>
              <a:xfrm>
                <a:off x="4373517" y="588201"/>
                <a:ext cx="3309298" cy="687823"/>
              </a:xfrm>
              <a:prstGeom prst="roundRect">
                <a:avLst/>
              </a:prstGeom>
              <a:solidFill>
                <a:srgbClr val="E6B02A"/>
              </a:solidFill>
              <a:ln w="28575">
                <a:solidFill>
                  <a:srgbClr val="E6B0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vi-VN" b="1" dirty="0">
                    <a:solidFill>
                      <a:srgbClr val="FFC000"/>
                    </a:solidFill>
                    <a:highlight>
                      <a:srgbClr val="ECECEC"/>
                    </a:highlight>
                  </a:rPr>
                  <a:t>VÌ SAO</a:t>
                </a:r>
              </a:p>
              <a:p>
                <a:r>
                  <a:rPr lang="vi-VN" sz="1800" b="1" dirty="0">
                    <a:solidFill>
                      <a:schemeClr val="bg1"/>
                    </a:solidFill>
                  </a:rPr>
                  <a:t>PHẢI QUẢN LÍ NGUỒN NL</a:t>
                </a:r>
              </a:p>
            </p:txBody>
          </p:sp>
          <p:sp>
            <p:nvSpPr>
              <p:cNvPr id="23" name="Hộp Văn bản 22">
                <a:extLst>
                  <a:ext uri="{FF2B5EF4-FFF2-40B4-BE49-F238E27FC236}">
                    <a16:creationId xmlns:a16="http://schemas.microsoft.com/office/drawing/2014/main" id="{4A64D980-FD69-49C8-A1AD-FA17DEFE9AE8}"/>
                  </a:ext>
                </a:extLst>
              </p:cNvPr>
              <p:cNvSpPr txBox="1"/>
              <p:nvPr/>
            </p:nvSpPr>
            <p:spPr>
              <a:xfrm>
                <a:off x="3892750" y="313845"/>
                <a:ext cx="490293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sz="7500" b="1" dirty="0">
                    <a:solidFill>
                      <a:srgbClr val="E6B02A"/>
                    </a:solidFill>
                  </a:rPr>
                  <a:t>1</a:t>
                </a:r>
              </a:p>
            </p:txBody>
          </p:sp>
        </p:grpSp>
        <p:sp>
          <p:nvSpPr>
            <p:cNvPr id="28" name="Hộp Văn bản 27">
              <a:extLst>
                <a:ext uri="{FF2B5EF4-FFF2-40B4-BE49-F238E27FC236}">
                  <a16:creationId xmlns:a16="http://schemas.microsoft.com/office/drawing/2014/main" id="{EE1B4D2C-5591-4648-A68E-F3F41A3393BB}"/>
                </a:ext>
              </a:extLst>
            </p:cNvPr>
            <p:cNvSpPr txBox="1"/>
            <p:nvPr/>
          </p:nvSpPr>
          <p:spPr>
            <a:xfrm>
              <a:off x="4085844" y="312666"/>
              <a:ext cx="582601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ln>
                    <a:solidFill>
                      <a:schemeClr val="bg1"/>
                    </a:solidFill>
                  </a:ln>
                  <a:noFill/>
                </a:rPr>
                <a:t>1</a:t>
              </a:r>
            </a:p>
          </p:txBody>
        </p:sp>
      </p:grpSp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D63E06BD-DF37-4527-9202-AEB413693402}"/>
              </a:ext>
            </a:extLst>
          </p:cNvPr>
          <p:cNvSpPr txBox="1"/>
          <p:nvPr/>
        </p:nvSpPr>
        <p:spPr>
          <a:xfrm>
            <a:off x="10114100" y="2586932"/>
            <a:ext cx="4571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500" b="1" dirty="0">
                <a:ln>
                  <a:solidFill>
                    <a:schemeClr val="bg1"/>
                  </a:solidFill>
                </a:ln>
                <a:noFill/>
              </a:rPr>
              <a:t>2</a:t>
            </a:r>
          </a:p>
        </p:txBody>
      </p:sp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0C1E77EA-B6CE-4E94-B909-FB2BE784BA0F}"/>
              </a:ext>
            </a:extLst>
          </p:cNvPr>
          <p:cNvSpPr txBox="1"/>
          <p:nvPr/>
        </p:nvSpPr>
        <p:spPr>
          <a:xfrm>
            <a:off x="9343520" y="4910152"/>
            <a:ext cx="4571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500" b="1" dirty="0">
                <a:ln>
                  <a:solidFill>
                    <a:schemeClr val="bg1"/>
                  </a:solidFill>
                </a:ln>
                <a:noFill/>
              </a:rPr>
              <a:t>3</a:t>
            </a:r>
          </a:p>
        </p:txBody>
      </p:sp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C6694FCB-9E8D-43AA-8416-1C0BCC2CD0AA}"/>
              </a:ext>
            </a:extLst>
          </p:cNvPr>
          <p:cNvSpPr txBox="1"/>
          <p:nvPr/>
        </p:nvSpPr>
        <p:spPr>
          <a:xfrm>
            <a:off x="492378" y="4866881"/>
            <a:ext cx="4571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500" b="1" dirty="0">
                <a:ln>
                  <a:solidFill>
                    <a:schemeClr val="bg1"/>
                  </a:solidFill>
                </a:ln>
                <a:noFill/>
              </a:rPr>
              <a:t>4</a:t>
            </a:r>
          </a:p>
        </p:txBody>
      </p:sp>
      <p:sp>
        <p:nvSpPr>
          <p:cNvPr id="32" name="Hộp Văn bản 31">
            <a:extLst>
              <a:ext uri="{FF2B5EF4-FFF2-40B4-BE49-F238E27FC236}">
                <a16:creationId xmlns:a16="http://schemas.microsoft.com/office/drawing/2014/main" id="{E7627FAC-3C8C-40AF-BFFA-B385EC7A8735}"/>
              </a:ext>
            </a:extLst>
          </p:cNvPr>
          <p:cNvSpPr txBox="1"/>
          <p:nvPr/>
        </p:nvSpPr>
        <p:spPr>
          <a:xfrm>
            <a:off x="772161" y="2530412"/>
            <a:ext cx="4571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500" b="1" dirty="0">
                <a:ln>
                  <a:solidFill>
                    <a:schemeClr val="bg1"/>
                  </a:solidFill>
                </a:ln>
                <a:noFill/>
              </a:rPr>
              <a:t>5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9AF5BA43-46E0-488A-9BAB-2A27D8819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EC4F-2863-4258-8DA6-7E72115F78B1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81829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750"/>
                            </p:stCondLst>
                            <p:childTnLst>
                              <p:par>
                                <p:cTn id="5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0"/>
                            </p:stCondLst>
                            <p:childTnLst>
                              <p:par>
                                <p:cTn id="7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4" grpId="0" animBg="1"/>
      <p:bldP spid="15" grpId="0" animBg="1"/>
      <p:bldP spid="29" grpId="0"/>
      <p:bldP spid="30" grpId="0"/>
      <p:bldP spid="31" grpId="0"/>
      <p:bldP spid="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Nhóm 11">
            <a:extLst>
              <a:ext uri="{FF2B5EF4-FFF2-40B4-BE49-F238E27FC236}">
                <a16:creationId xmlns:a16="http://schemas.microsoft.com/office/drawing/2014/main" id="{23720C2E-830A-4C44-9002-38DE0034F33B}"/>
              </a:ext>
            </a:extLst>
          </p:cNvPr>
          <p:cNvGrpSpPr/>
          <p:nvPr/>
        </p:nvGrpSpPr>
        <p:grpSpPr>
          <a:xfrm>
            <a:off x="9412676" y="188430"/>
            <a:ext cx="2467333" cy="1276639"/>
            <a:chOff x="772161" y="2530412"/>
            <a:chExt cx="2467333" cy="1276639"/>
          </a:xfrm>
        </p:grpSpPr>
        <p:grpSp>
          <p:nvGrpSpPr>
            <p:cNvPr id="13" name="Nhóm 12">
              <a:extLst>
                <a:ext uri="{FF2B5EF4-FFF2-40B4-BE49-F238E27FC236}">
                  <a16:creationId xmlns:a16="http://schemas.microsoft.com/office/drawing/2014/main" id="{6B4C9534-27CA-4770-843A-21A387C43E2E}"/>
                </a:ext>
              </a:extLst>
            </p:cNvPr>
            <p:cNvGrpSpPr/>
            <p:nvPr/>
          </p:nvGrpSpPr>
          <p:grpSpPr>
            <a:xfrm>
              <a:off x="806161" y="2560556"/>
              <a:ext cx="2433333" cy="1246495"/>
              <a:chOff x="1173178" y="2565384"/>
              <a:chExt cx="2433333" cy="1246495"/>
            </a:xfrm>
          </p:grpSpPr>
          <p:sp>
            <p:nvSpPr>
              <p:cNvPr id="15" name="Hình chữ nhật: Góc Tròn 14">
                <a:extLst>
                  <a:ext uri="{FF2B5EF4-FFF2-40B4-BE49-F238E27FC236}">
                    <a16:creationId xmlns:a16="http://schemas.microsoft.com/office/drawing/2014/main" id="{5C6AA751-1F66-405D-B58C-5448E0490A96}"/>
                  </a:ext>
                </a:extLst>
              </p:cNvPr>
              <p:cNvSpPr/>
              <p:nvPr/>
            </p:nvSpPr>
            <p:spPr>
              <a:xfrm>
                <a:off x="1616551" y="2862288"/>
                <a:ext cx="1989960" cy="687823"/>
              </a:xfrm>
              <a:prstGeom prst="roundRect">
                <a:avLst/>
              </a:prstGeom>
              <a:solidFill>
                <a:srgbClr val="E7715C"/>
              </a:solidFill>
              <a:ln w="28575">
                <a:solidFill>
                  <a:srgbClr val="E771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vi-VN" b="1" dirty="0">
                    <a:solidFill>
                      <a:srgbClr val="E7715C"/>
                    </a:solidFill>
                    <a:highlight>
                      <a:srgbClr val="ECECEC"/>
                    </a:highlight>
                  </a:rPr>
                  <a:t>QUY TRÌNH</a:t>
                </a:r>
              </a:p>
              <a:p>
                <a:r>
                  <a:rPr lang="vi-VN" sz="1800" b="1" dirty="0">
                    <a:solidFill>
                      <a:schemeClr val="bg1"/>
                    </a:solidFill>
                  </a:rPr>
                  <a:t>QL NGUỒN NL</a:t>
                </a:r>
              </a:p>
            </p:txBody>
          </p:sp>
          <p:sp>
            <p:nvSpPr>
              <p:cNvPr id="16" name="Hộp Văn bản 15">
                <a:extLst>
                  <a:ext uri="{FF2B5EF4-FFF2-40B4-BE49-F238E27FC236}">
                    <a16:creationId xmlns:a16="http://schemas.microsoft.com/office/drawing/2014/main" id="{36C29335-469E-4782-B7CD-31805F647876}"/>
                  </a:ext>
                </a:extLst>
              </p:cNvPr>
              <p:cNvSpPr txBox="1"/>
              <p:nvPr/>
            </p:nvSpPr>
            <p:spPr>
              <a:xfrm>
                <a:off x="1173178" y="2565384"/>
                <a:ext cx="45719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sz="7500" b="1" dirty="0">
                    <a:solidFill>
                      <a:srgbClr val="E7715C"/>
                    </a:solidFill>
                  </a:rPr>
                  <a:t>5</a:t>
                </a:r>
              </a:p>
            </p:txBody>
          </p:sp>
        </p:grpSp>
        <p:sp>
          <p:nvSpPr>
            <p:cNvPr id="14" name="Hộp Văn bản 13">
              <a:extLst>
                <a:ext uri="{FF2B5EF4-FFF2-40B4-BE49-F238E27FC236}">
                  <a16:creationId xmlns:a16="http://schemas.microsoft.com/office/drawing/2014/main" id="{41034A14-93FF-414C-A168-24BF9798CA26}"/>
                </a:ext>
              </a:extLst>
            </p:cNvPr>
            <p:cNvSpPr txBox="1"/>
            <p:nvPr/>
          </p:nvSpPr>
          <p:spPr>
            <a:xfrm>
              <a:off x="772161" y="2530412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ln>
                    <a:solidFill>
                      <a:schemeClr val="bg1"/>
                    </a:solidFill>
                  </a:ln>
                  <a:noFill/>
                </a:rPr>
                <a:t>5</a:t>
              </a:r>
            </a:p>
          </p:txBody>
        </p:sp>
      </p:grp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0DBF6CD8-7DE8-475B-89F0-1E87B6601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EC4F-2863-4258-8DA6-7E72115F78B1}" type="slidenum">
              <a:rPr lang="vi-VN" smtClean="0"/>
              <a:t>19</a:t>
            </a:fld>
            <a:endParaRPr lang="vi-VN" dirty="0"/>
          </a:p>
        </p:txBody>
      </p:sp>
      <p:pic>
        <p:nvPicPr>
          <p:cNvPr id="19" name="Đồ họa 18" descr="Mạng">
            <a:extLst>
              <a:ext uri="{FF2B5EF4-FFF2-40B4-BE49-F238E27FC236}">
                <a16:creationId xmlns:a16="http://schemas.microsoft.com/office/drawing/2014/main" id="{9AC791C9-061E-442E-96A0-7826971DB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7343" y="33611"/>
            <a:ext cx="892941" cy="892941"/>
          </a:xfrm>
          <a:prstGeom prst="rect">
            <a:avLst/>
          </a:prstGeom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C627C15D-B713-4293-9E85-3D6AB03144E8}"/>
              </a:ext>
            </a:extLst>
          </p:cNvPr>
          <p:cNvSpPr txBox="1"/>
          <p:nvPr/>
        </p:nvSpPr>
        <p:spPr>
          <a:xfrm flipH="1">
            <a:off x="943817" y="996715"/>
            <a:ext cx="3030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 err="1">
                <a:solidFill>
                  <a:srgbClr val="ECECEC"/>
                </a:solidFill>
              </a:rPr>
              <a:t>Lập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b="1" dirty="0">
                <a:solidFill>
                  <a:srgbClr val="ECECEC"/>
                </a:solidFill>
                <a:highlight>
                  <a:srgbClr val="E7715C"/>
                </a:highlight>
              </a:rPr>
              <a:t>KẾ HOẠCH </a:t>
            </a:r>
            <a:r>
              <a:rPr lang="vi-VN" sz="2000" dirty="0" err="1">
                <a:solidFill>
                  <a:srgbClr val="ECECEC"/>
                </a:solidFill>
              </a:rPr>
              <a:t>tổ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chức</a:t>
            </a:r>
            <a:endParaRPr lang="vi-VN" sz="2000" dirty="0">
              <a:solidFill>
                <a:srgbClr val="ECECEC"/>
              </a:solidFill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D50B67B5-F090-4DB1-9FDE-2F40DB853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91" y="835000"/>
            <a:ext cx="736601" cy="736601"/>
          </a:xfrm>
          <a:prstGeom prst="rect">
            <a:avLst/>
          </a:prstGeom>
        </p:spPr>
      </p:pic>
      <p:pic>
        <p:nvPicPr>
          <p:cNvPr id="27" name="Hình ảnh 26">
            <a:extLst>
              <a:ext uri="{FF2B5EF4-FFF2-40B4-BE49-F238E27FC236}">
                <a16:creationId xmlns:a16="http://schemas.microsoft.com/office/drawing/2014/main" id="{46A8F08C-2049-4D7D-8B0A-EEC025CBC866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91" y="841821"/>
            <a:ext cx="736601" cy="736601"/>
          </a:xfrm>
          <a:prstGeom prst="rect">
            <a:avLst/>
          </a:prstGeom>
        </p:spPr>
      </p:pic>
      <p:cxnSp>
        <p:nvCxnSpPr>
          <p:cNvPr id="11" name="Đường kết nối: Mũi tên Gấp khúc 10">
            <a:extLst>
              <a:ext uri="{FF2B5EF4-FFF2-40B4-BE49-F238E27FC236}">
                <a16:creationId xmlns:a16="http://schemas.microsoft.com/office/drawing/2014/main" id="{966D01CB-BCED-4FA7-AB88-118C689F2D6A}"/>
              </a:ext>
            </a:extLst>
          </p:cNvPr>
          <p:cNvCxnSpPr>
            <a:stCxn id="27" idx="2"/>
          </p:cNvCxnSpPr>
          <p:nvPr/>
        </p:nvCxnSpPr>
        <p:spPr>
          <a:xfrm rot="16200000" flipH="1">
            <a:off x="131282" y="2093432"/>
            <a:ext cx="1850578" cy="820558"/>
          </a:xfrm>
          <a:prstGeom prst="bentConnector3">
            <a:avLst>
              <a:gd name="adj1" fmla="val 100196"/>
            </a:avLst>
          </a:prstGeom>
          <a:ln w="28575">
            <a:solidFill>
              <a:srgbClr val="ECECEC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Hình chữ nhật 17">
            <a:extLst>
              <a:ext uri="{FF2B5EF4-FFF2-40B4-BE49-F238E27FC236}">
                <a16:creationId xmlns:a16="http://schemas.microsoft.com/office/drawing/2014/main" id="{205CBD16-A608-4B50-B043-33C2C3A76C16}"/>
              </a:ext>
            </a:extLst>
          </p:cNvPr>
          <p:cNvSpPr/>
          <p:nvPr/>
        </p:nvSpPr>
        <p:spPr>
          <a:xfrm>
            <a:off x="1481364" y="1465069"/>
            <a:ext cx="9760493" cy="4826078"/>
          </a:xfrm>
          <a:prstGeom prst="rect">
            <a:avLst/>
          </a:prstGeom>
          <a:noFill/>
          <a:ln w="19050">
            <a:solidFill>
              <a:srgbClr val="ECEC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56DF5CB3-28F5-4905-8CD9-E63DE7B93443}"/>
              </a:ext>
            </a:extLst>
          </p:cNvPr>
          <p:cNvSpPr txBox="1"/>
          <p:nvPr/>
        </p:nvSpPr>
        <p:spPr>
          <a:xfrm>
            <a:off x="1515363" y="1478270"/>
            <a:ext cx="97264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 err="1">
                <a:solidFill>
                  <a:srgbClr val="ECECEC"/>
                </a:solidFill>
                <a:highlight>
                  <a:srgbClr val="E7715C"/>
                </a:highlight>
              </a:rPr>
              <a:t>Mục</a:t>
            </a:r>
            <a:r>
              <a:rPr lang="vi-VN" b="1" dirty="0">
                <a:solidFill>
                  <a:srgbClr val="ECECEC"/>
                </a:solidFill>
                <a:highlight>
                  <a:srgbClr val="E7715C"/>
                </a:highlight>
              </a:rPr>
              <a:t> </a:t>
            </a:r>
            <a:r>
              <a:rPr lang="vi-VN" b="1" dirty="0" err="1">
                <a:solidFill>
                  <a:srgbClr val="ECECEC"/>
                </a:solidFill>
                <a:highlight>
                  <a:srgbClr val="E7715C"/>
                </a:highlight>
              </a:rPr>
              <a:t>đích</a:t>
            </a:r>
            <a:r>
              <a:rPr lang="vi-VN" dirty="0">
                <a:solidFill>
                  <a:srgbClr val="ECECEC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 err="1">
                <a:solidFill>
                  <a:srgbClr val="ECECEC"/>
                </a:solidFill>
              </a:rPr>
              <a:t>Lập</a:t>
            </a:r>
            <a:r>
              <a:rPr lang="vi-VN" dirty="0">
                <a:solidFill>
                  <a:srgbClr val="ECECEC"/>
                </a:solidFill>
              </a:rPr>
              <a:t> Sơ </a:t>
            </a:r>
            <a:r>
              <a:rPr lang="vi-VN" dirty="0" err="1">
                <a:solidFill>
                  <a:srgbClr val="ECECEC"/>
                </a:solidFill>
              </a:rPr>
              <a:t>đồ</a:t>
            </a:r>
            <a:r>
              <a:rPr lang="vi-VN" dirty="0">
                <a:solidFill>
                  <a:srgbClr val="ECECEC"/>
                </a:solidFill>
              </a:rPr>
              <a:t> </a:t>
            </a:r>
            <a:r>
              <a:rPr lang="vi-VN" dirty="0" err="1">
                <a:solidFill>
                  <a:srgbClr val="ECECEC"/>
                </a:solidFill>
              </a:rPr>
              <a:t>tổ</a:t>
            </a:r>
            <a:r>
              <a:rPr lang="vi-VN" dirty="0">
                <a:solidFill>
                  <a:srgbClr val="ECECEC"/>
                </a:solidFill>
              </a:rPr>
              <a:t> </a:t>
            </a:r>
            <a:r>
              <a:rPr lang="vi-VN" dirty="0" err="1">
                <a:solidFill>
                  <a:srgbClr val="ECECEC"/>
                </a:solidFill>
              </a:rPr>
              <a:t>chức</a:t>
            </a:r>
            <a:r>
              <a:rPr lang="vi-VN" dirty="0">
                <a:solidFill>
                  <a:srgbClr val="ECECEC"/>
                </a:solidFill>
              </a:rPr>
              <a:t> </a:t>
            </a:r>
            <a:r>
              <a:rPr lang="vi-VN" dirty="0" err="1">
                <a:solidFill>
                  <a:srgbClr val="ECECEC"/>
                </a:solidFill>
              </a:rPr>
              <a:t>dự</a:t>
            </a:r>
            <a:r>
              <a:rPr lang="vi-VN" dirty="0">
                <a:solidFill>
                  <a:srgbClr val="ECECEC"/>
                </a:solidFill>
              </a:rPr>
              <a:t> </a:t>
            </a:r>
            <a:r>
              <a:rPr lang="vi-VN" dirty="0" err="1">
                <a:solidFill>
                  <a:srgbClr val="ECECEC"/>
                </a:solidFill>
              </a:rPr>
              <a:t>án</a:t>
            </a:r>
            <a:r>
              <a:rPr lang="vi-VN" dirty="0">
                <a:solidFill>
                  <a:srgbClr val="ECECEC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 err="1">
                <a:solidFill>
                  <a:srgbClr val="ECECEC"/>
                </a:solidFill>
              </a:rPr>
              <a:t>Xác</a:t>
            </a:r>
            <a:r>
              <a:rPr lang="vi-VN" dirty="0">
                <a:solidFill>
                  <a:srgbClr val="ECECEC"/>
                </a:solidFill>
              </a:rPr>
              <a:t> </a:t>
            </a:r>
            <a:r>
              <a:rPr lang="vi-VN" dirty="0" err="1">
                <a:solidFill>
                  <a:srgbClr val="ECECEC"/>
                </a:solidFill>
              </a:rPr>
              <a:t>định</a:t>
            </a:r>
            <a:r>
              <a:rPr lang="vi-VN" dirty="0">
                <a:solidFill>
                  <a:srgbClr val="ECECEC"/>
                </a:solidFill>
              </a:rPr>
              <a:t> </a:t>
            </a:r>
            <a:r>
              <a:rPr lang="vi-VN" dirty="0" err="1">
                <a:solidFill>
                  <a:srgbClr val="ECECEC"/>
                </a:solidFill>
              </a:rPr>
              <a:t>các</a:t>
            </a:r>
            <a:r>
              <a:rPr lang="vi-VN" dirty="0">
                <a:solidFill>
                  <a:srgbClr val="ECECEC"/>
                </a:solidFill>
              </a:rPr>
              <a:t> công </a:t>
            </a:r>
            <a:r>
              <a:rPr lang="vi-VN" dirty="0" err="1">
                <a:solidFill>
                  <a:srgbClr val="ECECEC"/>
                </a:solidFill>
              </a:rPr>
              <a:t>việc</a:t>
            </a:r>
            <a:r>
              <a:rPr lang="vi-VN" dirty="0">
                <a:solidFill>
                  <a:srgbClr val="ECECEC"/>
                </a:solidFill>
              </a:rPr>
              <a:t>, </a:t>
            </a:r>
            <a:r>
              <a:rPr lang="vi-VN" dirty="0" err="1">
                <a:solidFill>
                  <a:srgbClr val="ECECEC"/>
                </a:solidFill>
              </a:rPr>
              <a:t>và</a:t>
            </a:r>
            <a:r>
              <a:rPr lang="vi-VN" dirty="0">
                <a:solidFill>
                  <a:srgbClr val="ECECEC"/>
                </a:solidFill>
              </a:rPr>
              <a:t> phân </a:t>
            </a:r>
            <a:r>
              <a:rPr lang="vi-VN" dirty="0" err="1">
                <a:solidFill>
                  <a:srgbClr val="ECECEC"/>
                </a:solidFill>
              </a:rPr>
              <a:t>bổ</a:t>
            </a:r>
            <a:r>
              <a:rPr lang="vi-VN" dirty="0">
                <a:solidFill>
                  <a:srgbClr val="ECECEC"/>
                </a:solidFill>
              </a:rPr>
              <a:t> (phân công) </a:t>
            </a:r>
            <a:r>
              <a:rPr lang="vi-VN" dirty="0" err="1">
                <a:solidFill>
                  <a:srgbClr val="ECECEC"/>
                </a:solidFill>
              </a:rPr>
              <a:t>trách</a:t>
            </a:r>
            <a:r>
              <a:rPr lang="vi-VN" dirty="0">
                <a:solidFill>
                  <a:srgbClr val="ECECEC"/>
                </a:solidFill>
              </a:rPr>
              <a:t> </a:t>
            </a:r>
            <a:r>
              <a:rPr lang="vi-VN" dirty="0" err="1">
                <a:solidFill>
                  <a:srgbClr val="ECECEC"/>
                </a:solidFill>
              </a:rPr>
              <a:t>nhiệm</a:t>
            </a:r>
            <a:r>
              <a:rPr lang="vi-VN" dirty="0">
                <a:solidFill>
                  <a:srgbClr val="ECECEC"/>
                </a:solidFill>
              </a:rPr>
              <a:t>, </a:t>
            </a:r>
            <a:r>
              <a:rPr lang="vi-VN" dirty="0" err="1">
                <a:solidFill>
                  <a:srgbClr val="ECECEC"/>
                </a:solidFill>
              </a:rPr>
              <a:t>kỹ</a:t>
            </a:r>
            <a:r>
              <a:rPr lang="vi-VN" dirty="0">
                <a:solidFill>
                  <a:srgbClr val="ECECEC"/>
                </a:solidFill>
              </a:rPr>
              <a:t> </a:t>
            </a:r>
            <a:r>
              <a:rPr lang="vi-VN" dirty="0" err="1">
                <a:solidFill>
                  <a:srgbClr val="ECECEC"/>
                </a:solidFill>
              </a:rPr>
              <a:t>thuật</a:t>
            </a:r>
            <a:r>
              <a:rPr lang="vi-VN" dirty="0">
                <a:solidFill>
                  <a:srgbClr val="ECECEC"/>
                </a:solidFill>
              </a:rPr>
              <a:t> </a:t>
            </a:r>
            <a:r>
              <a:rPr lang="vi-VN" dirty="0" err="1">
                <a:solidFill>
                  <a:srgbClr val="ECECEC"/>
                </a:solidFill>
              </a:rPr>
              <a:t>hỗ</a:t>
            </a:r>
            <a:r>
              <a:rPr lang="vi-VN" dirty="0">
                <a:solidFill>
                  <a:srgbClr val="ECECEC"/>
                </a:solidFill>
              </a:rPr>
              <a:t> </a:t>
            </a:r>
            <a:r>
              <a:rPr lang="vi-VN" dirty="0" err="1">
                <a:solidFill>
                  <a:srgbClr val="ECECEC"/>
                </a:solidFill>
              </a:rPr>
              <a:t>trợ</a:t>
            </a:r>
            <a:r>
              <a:rPr lang="vi-VN" dirty="0">
                <a:solidFill>
                  <a:srgbClr val="ECECEC"/>
                </a:solidFill>
              </a:rPr>
              <a:t> </a:t>
            </a:r>
            <a:r>
              <a:rPr lang="vi-VN" dirty="0" err="1">
                <a:solidFill>
                  <a:srgbClr val="ECECEC"/>
                </a:solidFill>
              </a:rPr>
              <a:t>là</a:t>
            </a:r>
            <a:r>
              <a:rPr lang="vi-VN" dirty="0">
                <a:solidFill>
                  <a:srgbClr val="ECECEC"/>
                </a:solidFill>
              </a:rPr>
              <a:t>: Ma </a:t>
            </a:r>
            <a:r>
              <a:rPr lang="vi-VN" dirty="0" err="1">
                <a:solidFill>
                  <a:srgbClr val="ECECEC"/>
                </a:solidFill>
              </a:rPr>
              <a:t>trận</a:t>
            </a:r>
            <a:r>
              <a:rPr lang="vi-VN" dirty="0">
                <a:solidFill>
                  <a:srgbClr val="ECECEC"/>
                </a:solidFill>
              </a:rPr>
              <a:t> phân công </a:t>
            </a:r>
            <a:r>
              <a:rPr lang="vi-VN" dirty="0" err="1">
                <a:solidFill>
                  <a:srgbClr val="ECECEC"/>
                </a:solidFill>
              </a:rPr>
              <a:t>trách</a:t>
            </a:r>
            <a:r>
              <a:rPr lang="vi-VN" dirty="0">
                <a:solidFill>
                  <a:srgbClr val="ECECEC"/>
                </a:solidFill>
              </a:rPr>
              <a:t> </a:t>
            </a:r>
            <a:r>
              <a:rPr lang="vi-VN" dirty="0" err="1">
                <a:solidFill>
                  <a:srgbClr val="ECECEC"/>
                </a:solidFill>
              </a:rPr>
              <a:t>nhiệm</a:t>
            </a:r>
            <a:r>
              <a:rPr lang="vi-VN" dirty="0">
                <a:solidFill>
                  <a:srgbClr val="ECECEC"/>
                </a:solidFill>
              </a:rPr>
              <a:t> (RAM= </a:t>
            </a:r>
            <a:r>
              <a:rPr lang="vi-VN" dirty="0" err="1">
                <a:solidFill>
                  <a:srgbClr val="ECECEC"/>
                </a:solidFill>
              </a:rPr>
              <a:t>Responsibility</a:t>
            </a:r>
            <a:r>
              <a:rPr lang="vi-VN" dirty="0">
                <a:solidFill>
                  <a:srgbClr val="ECECEC"/>
                </a:solidFill>
              </a:rPr>
              <a:t> </a:t>
            </a:r>
            <a:r>
              <a:rPr lang="vi-VN" dirty="0" err="1">
                <a:solidFill>
                  <a:srgbClr val="ECECEC"/>
                </a:solidFill>
              </a:rPr>
              <a:t>Assignment</a:t>
            </a:r>
            <a:r>
              <a:rPr lang="vi-VN" dirty="0">
                <a:solidFill>
                  <a:srgbClr val="ECECEC"/>
                </a:solidFill>
              </a:rPr>
              <a:t> </a:t>
            </a:r>
            <a:r>
              <a:rPr lang="vi-VN" dirty="0" err="1">
                <a:solidFill>
                  <a:srgbClr val="ECECEC"/>
                </a:solidFill>
              </a:rPr>
              <a:t>Matrix</a:t>
            </a:r>
            <a:r>
              <a:rPr lang="vi-VN" dirty="0">
                <a:solidFill>
                  <a:srgbClr val="ECECEC"/>
                </a:solidFill>
              </a:rPr>
              <a:t>) &amp;. </a:t>
            </a:r>
            <a:r>
              <a:rPr lang="vi-VN" dirty="0" err="1">
                <a:solidFill>
                  <a:srgbClr val="ECECEC"/>
                </a:solidFill>
              </a:rPr>
              <a:t>Nhật</a:t>
            </a:r>
            <a:r>
              <a:rPr lang="vi-VN" dirty="0">
                <a:solidFill>
                  <a:srgbClr val="ECECEC"/>
                </a:solidFill>
              </a:rPr>
              <a:t> </a:t>
            </a:r>
            <a:r>
              <a:rPr lang="vi-VN" dirty="0" err="1">
                <a:solidFill>
                  <a:srgbClr val="ECECEC"/>
                </a:solidFill>
              </a:rPr>
              <a:t>đồ</a:t>
            </a:r>
            <a:r>
              <a:rPr lang="vi-VN" dirty="0">
                <a:solidFill>
                  <a:srgbClr val="ECECEC"/>
                </a:solidFill>
              </a:rPr>
              <a:t> </a:t>
            </a:r>
            <a:r>
              <a:rPr lang="vi-VN" dirty="0" err="1">
                <a:solidFill>
                  <a:srgbClr val="ECECEC"/>
                </a:solidFill>
              </a:rPr>
              <a:t>tài</a:t>
            </a:r>
            <a:r>
              <a:rPr lang="vi-VN" dirty="0">
                <a:solidFill>
                  <a:srgbClr val="ECECEC"/>
                </a:solidFill>
              </a:rPr>
              <a:t> nguyên (</a:t>
            </a:r>
            <a:r>
              <a:rPr lang="vi-VN" dirty="0" err="1">
                <a:solidFill>
                  <a:srgbClr val="ECECEC"/>
                </a:solidFill>
              </a:rPr>
              <a:t>nguồn</a:t>
            </a:r>
            <a:r>
              <a:rPr lang="vi-VN" dirty="0">
                <a:solidFill>
                  <a:srgbClr val="ECECEC"/>
                </a:solidFill>
              </a:rPr>
              <a:t> nhân </a:t>
            </a:r>
            <a:r>
              <a:rPr lang="vi-VN" dirty="0" err="1">
                <a:solidFill>
                  <a:srgbClr val="ECECEC"/>
                </a:solidFill>
              </a:rPr>
              <a:t>lực</a:t>
            </a:r>
            <a:r>
              <a:rPr lang="vi-VN" dirty="0">
                <a:solidFill>
                  <a:srgbClr val="ECECEC"/>
                </a:solidFill>
              </a:rPr>
              <a:t>).</a:t>
            </a:r>
          </a:p>
        </p:txBody>
      </p:sp>
      <p:pic>
        <p:nvPicPr>
          <p:cNvPr id="35" name="Picture 1">
            <a:extLst>
              <a:ext uri="{FF2B5EF4-FFF2-40B4-BE49-F238E27FC236}">
                <a16:creationId xmlns:a16="http://schemas.microsoft.com/office/drawing/2014/main" id="{CDD35B09-015A-4002-9B24-D4CDDB7D26A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058372" y="3340229"/>
            <a:ext cx="4355088" cy="2562116"/>
          </a:xfrm>
          <a:prstGeom prst="rect">
            <a:avLst/>
          </a:prstGeom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00F4E5EA-E663-4E44-AFEF-BF7C498D7A87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665057" y="3340229"/>
            <a:ext cx="4045579" cy="256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5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Nhóm 11">
            <a:extLst>
              <a:ext uri="{FF2B5EF4-FFF2-40B4-BE49-F238E27FC236}">
                <a16:creationId xmlns:a16="http://schemas.microsoft.com/office/drawing/2014/main" id="{23720C2E-830A-4C44-9002-38DE0034F33B}"/>
              </a:ext>
            </a:extLst>
          </p:cNvPr>
          <p:cNvGrpSpPr/>
          <p:nvPr/>
        </p:nvGrpSpPr>
        <p:grpSpPr>
          <a:xfrm>
            <a:off x="9412676" y="188430"/>
            <a:ext cx="2467333" cy="1276639"/>
            <a:chOff x="772161" y="2530412"/>
            <a:chExt cx="2467333" cy="1276639"/>
          </a:xfrm>
        </p:grpSpPr>
        <p:grpSp>
          <p:nvGrpSpPr>
            <p:cNvPr id="13" name="Nhóm 12">
              <a:extLst>
                <a:ext uri="{FF2B5EF4-FFF2-40B4-BE49-F238E27FC236}">
                  <a16:creationId xmlns:a16="http://schemas.microsoft.com/office/drawing/2014/main" id="{6B4C9534-27CA-4770-843A-21A387C43E2E}"/>
                </a:ext>
              </a:extLst>
            </p:cNvPr>
            <p:cNvGrpSpPr/>
            <p:nvPr/>
          </p:nvGrpSpPr>
          <p:grpSpPr>
            <a:xfrm>
              <a:off x="806161" y="2560556"/>
              <a:ext cx="2433333" cy="1246495"/>
              <a:chOff x="1173178" y="2565384"/>
              <a:chExt cx="2433333" cy="1246495"/>
            </a:xfrm>
          </p:grpSpPr>
          <p:sp>
            <p:nvSpPr>
              <p:cNvPr id="15" name="Hình chữ nhật: Góc Tròn 14">
                <a:extLst>
                  <a:ext uri="{FF2B5EF4-FFF2-40B4-BE49-F238E27FC236}">
                    <a16:creationId xmlns:a16="http://schemas.microsoft.com/office/drawing/2014/main" id="{5C6AA751-1F66-405D-B58C-5448E0490A96}"/>
                  </a:ext>
                </a:extLst>
              </p:cNvPr>
              <p:cNvSpPr/>
              <p:nvPr/>
            </p:nvSpPr>
            <p:spPr>
              <a:xfrm>
                <a:off x="1616551" y="2862288"/>
                <a:ext cx="1989960" cy="687823"/>
              </a:xfrm>
              <a:prstGeom prst="roundRect">
                <a:avLst/>
              </a:prstGeom>
              <a:solidFill>
                <a:srgbClr val="E7715C"/>
              </a:solidFill>
              <a:ln w="28575">
                <a:solidFill>
                  <a:srgbClr val="E771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vi-VN" b="1" dirty="0">
                    <a:solidFill>
                      <a:srgbClr val="E7715C"/>
                    </a:solidFill>
                    <a:highlight>
                      <a:srgbClr val="ECECEC"/>
                    </a:highlight>
                  </a:rPr>
                  <a:t>QUY TRÌNH</a:t>
                </a:r>
              </a:p>
              <a:p>
                <a:r>
                  <a:rPr lang="vi-VN" sz="1800" b="1" dirty="0">
                    <a:solidFill>
                      <a:schemeClr val="bg1"/>
                    </a:solidFill>
                  </a:rPr>
                  <a:t>QL NGUỒN NL</a:t>
                </a:r>
              </a:p>
            </p:txBody>
          </p:sp>
          <p:sp>
            <p:nvSpPr>
              <p:cNvPr id="16" name="Hộp Văn bản 15">
                <a:extLst>
                  <a:ext uri="{FF2B5EF4-FFF2-40B4-BE49-F238E27FC236}">
                    <a16:creationId xmlns:a16="http://schemas.microsoft.com/office/drawing/2014/main" id="{36C29335-469E-4782-B7CD-31805F647876}"/>
                  </a:ext>
                </a:extLst>
              </p:cNvPr>
              <p:cNvSpPr txBox="1"/>
              <p:nvPr/>
            </p:nvSpPr>
            <p:spPr>
              <a:xfrm>
                <a:off x="1173178" y="2565384"/>
                <a:ext cx="45719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sz="7500" b="1" dirty="0">
                    <a:solidFill>
                      <a:srgbClr val="E7715C"/>
                    </a:solidFill>
                  </a:rPr>
                  <a:t>5</a:t>
                </a:r>
              </a:p>
            </p:txBody>
          </p:sp>
        </p:grpSp>
        <p:sp>
          <p:nvSpPr>
            <p:cNvPr id="14" name="Hộp Văn bản 13">
              <a:extLst>
                <a:ext uri="{FF2B5EF4-FFF2-40B4-BE49-F238E27FC236}">
                  <a16:creationId xmlns:a16="http://schemas.microsoft.com/office/drawing/2014/main" id="{41034A14-93FF-414C-A168-24BF9798CA26}"/>
                </a:ext>
              </a:extLst>
            </p:cNvPr>
            <p:cNvSpPr txBox="1"/>
            <p:nvPr/>
          </p:nvSpPr>
          <p:spPr>
            <a:xfrm>
              <a:off x="772161" y="2530412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ln>
                    <a:solidFill>
                      <a:schemeClr val="bg1"/>
                    </a:solidFill>
                  </a:ln>
                  <a:noFill/>
                </a:rPr>
                <a:t>5</a:t>
              </a:r>
            </a:p>
          </p:txBody>
        </p:sp>
      </p:grp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0DBF6CD8-7DE8-475B-89F0-1E87B6601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EC4F-2863-4258-8DA6-7E72115F78B1}" type="slidenum">
              <a:rPr lang="vi-VN" smtClean="0"/>
              <a:t>20</a:t>
            </a:fld>
            <a:endParaRPr lang="vi-VN" dirty="0"/>
          </a:p>
        </p:txBody>
      </p:sp>
      <p:pic>
        <p:nvPicPr>
          <p:cNvPr id="19" name="Đồ họa 18" descr="Mạng">
            <a:extLst>
              <a:ext uri="{FF2B5EF4-FFF2-40B4-BE49-F238E27FC236}">
                <a16:creationId xmlns:a16="http://schemas.microsoft.com/office/drawing/2014/main" id="{9AC791C9-061E-442E-96A0-7826971DB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7343" y="33611"/>
            <a:ext cx="892941" cy="892941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510FBD55-506A-49CB-85EC-814A7B6B83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81" y="1304503"/>
            <a:ext cx="736600" cy="736600"/>
          </a:xfrm>
          <a:prstGeom prst="rect">
            <a:avLst/>
          </a:prstGeom>
        </p:spPr>
      </p:pic>
      <p:pic>
        <p:nvPicPr>
          <p:cNvPr id="28" name="Hình ảnh 27">
            <a:extLst>
              <a:ext uri="{FF2B5EF4-FFF2-40B4-BE49-F238E27FC236}">
                <a16:creationId xmlns:a16="http://schemas.microsoft.com/office/drawing/2014/main" id="{78A13B9B-7444-416C-905B-A4B641C990D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06" y="1307207"/>
            <a:ext cx="736600" cy="736600"/>
          </a:xfrm>
          <a:prstGeom prst="rect">
            <a:avLst/>
          </a:prstGeom>
        </p:spPr>
      </p:pic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BCD1F738-D4AC-472B-88C9-064BC4A6ADF6}"/>
              </a:ext>
            </a:extLst>
          </p:cNvPr>
          <p:cNvSpPr txBox="1"/>
          <p:nvPr/>
        </p:nvSpPr>
        <p:spPr>
          <a:xfrm flipH="1">
            <a:off x="990081" y="1472748"/>
            <a:ext cx="2944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 err="1">
                <a:solidFill>
                  <a:srgbClr val="ECECEC"/>
                </a:solidFill>
              </a:rPr>
              <a:t>Chọn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tuyến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b="1" dirty="0">
                <a:solidFill>
                  <a:srgbClr val="ECECEC"/>
                </a:solidFill>
                <a:highlight>
                  <a:srgbClr val="E7715C"/>
                </a:highlight>
              </a:rPr>
              <a:t>NHÂN LỰC</a:t>
            </a: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5C64CF5B-F0DC-4CBE-A923-D76DACB4DA25}"/>
              </a:ext>
            </a:extLst>
          </p:cNvPr>
          <p:cNvSpPr txBox="1"/>
          <p:nvPr/>
        </p:nvSpPr>
        <p:spPr>
          <a:xfrm flipH="1">
            <a:off x="856731" y="677193"/>
            <a:ext cx="3030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 err="1">
                <a:solidFill>
                  <a:srgbClr val="ECECEC"/>
                </a:solidFill>
              </a:rPr>
              <a:t>Lập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b="1" dirty="0">
                <a:solidFill>
                  <a:srgbClr val="ECECEC"/>
                </a:solidFill>
                <a:highlight>
                  <a:srgbClr val="E7715C"/>
                </a:highlight>
              </a:rPr>
              <a:t>KẾ HOẠCH </a:t>
            </a:r>
            <a:r>
              <a:rPr lang="vi-VN" sz="2000" dirty="0" err="1">
                <a:solidFill>
                  <a:srgbClr val="ECECEC"/>
                </a:solidFill>
              </a:rPr>
              <a:t>tổ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chức</a:t>
            </a:r>
            <a:endParaRPr lang="vi-VN" sz="2000" dirty="0">
              <a:solidFill>
                <a:srgbClr val="ECECEC"/>
              </a:solidFill>
            </a:endParaRPr>
          </a:p>
        </p:txBody>
      </p:sp>
      <p:pic>
        <p:nvPicPr>
          <p:cNvPr id="20" name="Hình ảnh 19">
            <a:extLst>
              <a:ext uri="{FF2B5EF4-FFF2-40B4-BE49-F238E27FC236}">
                <a16:creationId xmlns:a16="http://schemas.microsoft.com/office/drawing/2014/main" id="{06BE176D-5047-42CC-BC42-A15D05DFE1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05" y="515478"/>
            <a:ext cx="736601" cy="736601"/>
          </a:xfrm>
          <a:prstGeom prst="rect">
            <a:avLst/>
          </a:prstGeom>
        </p:spPr>
      </p:pic>
      <p:pic>
        <p:nvPicPr>
          <p:cNvPr id="21" name="Hình ảnh 20">
            <a:extLst>
              <a:ext uri="{FF2B5EF4-FFF2-40B4-BE49-F238E27FC236}">
                <a16:creationId xmlns:a16="http://schemas.microsoft.com/office/drawing/2014/main" id="{B67FDD40-0899-4127-85D8-49648D0D977F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05" y="522299"/>
            <a:ext cx="736601" cy="736601"/>
          </a:xfrm>
          <a:prstGeom prst="rect">
            <a:avLst/>
          </a:prstGeom>
        </p:spPr>
      </p:pic>
      <p:cxnSp>
        <p:nvCxnSpPr>
          <p:cNvPr id="22" name="Đường kết nối: Mũi tên Gấp khúc 21">
            <a:extLst>
              <a:ext uri="{FF2B5EF4-FFF2-40B4-BE49-F238E27FC236}">
                <a16:creationId xmlns:a16="http://schemas.microsoft.com/office/drawing/2014/main" id="{76225830-4DC8-490C-8833-19B0DA00E496}"/>
              </a:ext>
            </a:extLst>
          </p:cNvPr>
          <p:cNvCxnSpPr>
            <a:cxnSpLocks/>
            <a:stCxn id="28" idx="2"/>
          </p:cNvCxnSpPr>
          <p:nvPr/>
        </p:nvCxnSpPr>
        <p:spPr>
          <a:xfrm rot="16200000" flipH="1">
            <a:off x="337432" y="2299580"/>
            <a:ext cx="1385192" cy="873645"/>
          </a:xfrm>
          <a:prstGeom prst="bentConnector3">
            <a:avLst>
              <a:gd name="adj1" fmla="val 101343"/>
            </a:avLst>
          </a:prstGeom>
          <a:ln w="28575">
            <a:solidFill>
              <a:srgbClr val="ECECEC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Hình chữ nhật 23">
            <a:extLst>
              <a:ext uri="{FF2B5EF4-FFF2-40B4-BE49-F238E27FC236}">
                <a16:creationId xmlns:a16="http://schemas.microsoft.com/office/drawing/2014/main" id="{04CCC29B-DD91-4AC7-A1A6-5FDA1F412B3F}"/>
              </a:ext>
            </a:extLst>
          </p:cNvPr>
          <p:cNvSpPr/>
          <p:nvPr/>
        </p:nvSpPr>
        <p:spPr>
          <a:xfrm>
            <a:off x="1481364" y="1946935"/>
            <a:ext cx="9760493" cy="4344211"/>
          </a:xfrm>
          <a:prstGeom prst="rect">
            <a:avLst/>
          </a:prstGeom>
          <a:noFill/>
          <a:ln w="19050">
            <a:solidFill>
              <a:srgbClr val="ECEC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8A40F91C-3473-4AE3-BF54-8F47E9B472D2}"/>
              </a:ext>
            </a:extLst>
          </p:cNvPr>
          <p:cNvSpPr txBox="1"/>
          <p:nvPr/>
        </p:nvSpPr>
        <p:spPr>
          <a:xfrm>
            <a:off x="1671815" y="2268303"/>
            <a:ext cx="92132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 err="1">
                <a:solidFill>
                  <a:srgbClr val="ECECEC"/>
                </a:solidFill>
                <a:highlight>
                  <a:srgbClr val="E7715C"/>
                </a:highlight>
              </a:rPr>
              <a:t>Dựa</a:t>
            </a:r>
            <a:r>
              <a:rPr lang="vi-VN" sz="2400" b="1" dirty="0">
                <a:solidFill>
                  <a:srgbClr val="ECECEC"/>
                </a:solidFill>
                <a:highlight>
                  <a:srgbClr val="E7715C"/>
                </a:highlight>
              </a:rPr>
              <a:t> trên </a:t>
            </a:r>
            <a:r>
              <a:rPr lang="vi-VN" sz="2400" b="1" dirty="0" err="1">
                <a:solidFill>
                  <a:srgbClr val="ECECEC"/>
                </a:solidFill>
                <a:highlight>
                  <a:srgbClr val="E7715C"/>
                </a:highlight>
              </a:rPr>
              <a:t>các</a:t>
            </a:r>
            <a:r>
              <a:rPr lang="vi-VN" sz="2400" b="1" dirty="0">
                <a:solidFill>
                  <a:srgbClr val="ECECEC"/>
                </a:solidFill>
                <a:highlight>
                  <a:srgbClr val="E7715C"/>
                </a:highlight>
              </a:rPr>
              <a:t> </a:t>
            </a:r>
            <a:r>
              <a:rPr lang="vi-VN" sz="2400" b="1" dirty="0" err="1">
                <a:solidFill>
                  <a:srgbClr val="ECECEC"/>
                </a:solidFill>
                <a:highlight>
                  <a:srgbClr val="E7715C"/>
                </a:highlight>
              </a:rPr>
              <a:t>yếu</a:t>
            </a:r>
            <a:r>
              <a:rPr lang="vi-VN" sz="2400" b="1" dirty="0">
                <a:solidFill>
                  <a:srgbClr val="ECECEC"/>
                </a:solidFill>
                <a:highlight>
                  <a:srgbClr val="E7715C"/>
                </a:highlight>
              </a:rPr>
              <a:t> </a:t>
            </a:r>
            <a:r>
              <a:rPr lang="vi-VN" sz="2400" b="1" dirty="0" err="1">
                <a:solidFill>
                  <a:srgbClr val="ECECEC"/>
                </a:solidFill>
                <a:highlight>
                  <a:srgbClr val="E7715C"/>
                </a:highlight>
              </a:rPr>
              <a:t>tố</a:t>
            </a:r>
            <a:r>
              <a:rPr lang="vi-VN" sz="2400" dirty="0">
                <a:solidFill>
                  <a:srgbClr val="ECECEC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 err="1">
                <a:solidFill>
                  <a:srgbClr val="ECECEC"/>
                </a:solidFill>
              </a:rPr>
              <a:t>Kế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hoạch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bố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trí</a:t>
            </a:r>
            <a:r>
              <a:rPr lang="vi-VN" sz="2400" dirty="0">
                <a:solidFill>
                  <a:srgbClr val="ECECEC"/>
                </a:solidFill>
              </a:rPr>
              <a:t> nhân </a:t>
            </a:r>
            <a:r>
              <a:rPr lang="vi-VN" sz="2400" dirty="0" err="1">
                <a:solidFill>
                  <a:srgbClr val="ECECEC"/>
                </a:solidFill>
              </a:rPr>
              <a:t>sự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và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các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bước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tuyển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dụng</a:t>
            </a:r>
            <a:r>
              <a:rPr lang="vi-VN" sz="2400" dirty="0">
                <a:solidFill>
                  <a:srgbClr val="ECECEC"/>
                </a:solidFill>
              </a:rPr>
              <a:t> nhân viên </a:t>
            </a:r>
            <a:r>
              <a:rPr lang="vi-VN" sz="2400" dirty="0" err="1">
                <a:solidFill>
                  <a:srgbClr val="ECECEC"/>
                </a:solidFill>
              </a:rPr>
              <a:t>tốt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rất</a:t>
            </a:r>
            <a:r>
              <a:rPr lang="vi-VN" sz="2400" dirty="0">
                <a:solidFill>
                  <a:srgbClr val="ECECEC"/>
                </a:solidFill>
              </a:rPr>
              <a:t> quan </a:t>
            </a:r>
            <a:r>
              <a:rPr lang="vi-VN" sz="2400" dirty="0" err="1">
                <a:solidFill>
                  <a:srgbClr val="ECECEC"/>
                </a:solidFill>
              </a:rPr>
              <a:t>trọng</a:t>
            </a:r>
            <a:r>
              <a:rPr lang="vi-VN" sz="2400" dirty="0">
                <a:solidFill>
                  <a:srgbClr val="ECECEC"/>
                </a:solidFill>
              </a:rPr>
              <a:t> cho </a:t>
            </a:r>
            <a:r>
              <a:rPr lang="vi-VN" sz="2400" dirty="0" err="1">
                <a:solidFill>
                  <a:srgbClr val="ECECEC"/>
                </a:solidFill>
              </a:rPr>
              <a:t>việc</a:t>
            </a:r>
            <a:r>
              <a:rPr lang="vi-VN" sz="2400" dirty="0">
                <a:solidFill>
                  <a:srgbClr val="ECECEC"/>
                </a:solidFill>
              </a:rPr>
              <a:t> thu </a:t>
            </a:r>
            <a:r>
              <a:rPr lang="vi-VN" sz="2400" dirty="0" err="1">
                <a:solidFill>
                  <a:srgbClr val="ECECEC"/>
                </a:solidFill>
              </a:rPr>
              <a:t>nhận</a:t>
            </a:r>
            <a:r>
              <a:rPr lang="vi-VN" sz="2400" dirty="0">
                <a:solidFill>
                  <a:srgbClr val="ECECEC"/>
                </a:solidFill>
              </a:rPr>
              <a:t> nhân viên, như </a:t>
            </a:r>
            <a:r>
              <a:rPr lang="vi-VN" sz="2400" dirty="0" err="1">
                <a:solidFill>
                  <a:srgbClr val="ECECEC"/>
                </a:solidFill>
              </a:rPr>
              <a:t>một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sự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khích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lệ</a:t>
            </a:r>
            <a:r>
              <a:rPr lang="vi-VN" sz="2400" dirty="0">
                <a:solidFill>
                  <a:srgbClr val="ECECEC"/>
                </a:solidFill>
              </a:rPr>
              <a:t> cho </a:t>
            </a:r>
            <a:r>
              <a:rPr lang="vi-VN" sz="2400" dirty="0" err="1">
                <a:solidFill>
                  <a:srgbClr val="ECECEC"/>
                </a:solidFill>
              </a:rPr>
              <a:t>việc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tuyển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dụng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và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giữ</a:t>
            </a:r>
            <a:r>
              <a:rPr lang="vi-VN" sz="2400" dirty="0">
                <a:solidFill>
                  <a:srgbClr val="ECECEC"/>
                </a:solidFill>
              </a:rPr>
              <a:t> chân nhân viên.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>
                <a:solidFill>
                  <a:srgbClr val="ECECEC"/>
                </a:solidFill>
              </a:rPr>
              <a:t>Một </a:t>
            </a:r>
            <a:r>
              <a:rPr lang="vi-VN" sz="2400" dirty="0" err="1">
                <a:solidFill>
                  <a:srgbClr val="ECECEC"/>
                </a:solidFill>
              </a:rPr>
              <a:t>số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tổ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chức</a:t>
            </a:r>
            <a:r>
              <a:rPr lang="vi-VN" sz="2400" dirty="0">
                <a:solidFill>
                  <a:srgbClr val="ECECEC"/>
                </a:solidFill>
              </a:rPr>
              <a:t> cho </a:t>
            </a:r>
            <a:r>
              <a:rPr lang="vi-VN" sz="2400" dirty="0" err="1">
                <a:solidFill>
                  <a:srgbClr val="ECECEC"/>
                </a:solidFill>
              </a:rPr>
              <a:t>phép</a:t>
            </a:r>
            <a:r>
              <a:rPr lang="vi-VN" sz="2400" dirty="0">
                <a:solidFill>
                  <a:srgbClr val="ECECEC"/>
                </a:solidFill>
              </a:rPr>
              <a:t> nhân viên </a:t>
            </a:r>
            <a:r>
              <a:rPr lang="vi-VN" sz="2400" dirty="0" err="1">
                <a:solidFill>
                  <a:srgbClr val="ECECEC"/>
                </a:solidFill>
              </a:rPr>
              <a:t>của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họ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làm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việc</a:t>
            </a:r>
            <a:r>
              <a:rPr lang="vi-VN" sz="2400" dirty="0">
                <a:solidFill>
                  <a:srgbClr val="ECECEC"/>
                </a:solidFill>
              </a:rPr>
              <a:t> ở </a:t>
            </a:r>
            <a:r>
              <a:rPr lang="vi-VN" sz="2400" dirty="0" err="1">
                <a:solidFill>
                  <a:srgbClr val="ECECEC"/>
                </a:solidFill>
              </a:rPr>
              <a:t>nhà</a:t>
            </a:r>
            <a:r>
              <a:rPr lang="vi-VN" sz="2400" dirty="0">
                <a:solidFill>
                  <a:srgbClr val="ECECEC"/>
                </a:solidFill>
              </a:rPr>
              <a:t> như </a:t>
            </a:r>
            <a:r>
              <a:rPr lang="vi-VN" sz="2400" dirty="0" err="1">
                <a:solidFill>
                  <a:srgbClr val="ECECEC"/>
                </a:solidFill>
              </a:rPr>
              <a:t>là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một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sự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khích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lệ</a:t>
            </a:r>
            <a:r>
              <a:rPr lang="vi-VN" sz="2400" dirty="0">
                <a:solidFill>
                  <a:srgbClr val="ECECEC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>
                <a:solidFill>
                  <a:srgbClr val="ECECEC"/>
                </a:solidFill>
              </a:rPr>
              <a:t>Nghiên </a:t>
            </a:r>
            <a:r>
              <a:rPr lang="vi-VN" sz="2400" dirty="0" err="1">
                <a:solidFill>
                  <a:srgbClr val="ECECEC"/>
                </a:solidFill>
              </a:rPr>
              <a:t>cứu</a:t>
            </a:r>
            <a:r>
              <a:rPr lang="vi-VN" sz="2400" dirty="0">
                <a:solidFill>
                  <a:srgbClr val="ECECEC"/>
                </a:solidFill>
              </a:rPr>
              <a:t> cho </a:t>
            </a:r>
            <a:r>
              <a:rPr lang="vi-VN" sz="2400" dirty="0" err="1">
                <a:solidFill>
                  <a:srgbClr val="ECECEC"/>
                </a:solidFill>
              </a:rPr>
              <a:t>thấy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rằng</a:t>
            </a:r>
            <a:r>
              <a:rPr lang="vi-VN" sz="2400" dirty="0">
                <a:solidFill>
                  <a:srgbClr val="ECECEC"/>
                </a:solidFill>
              </a:rPr>
              <a:t> nhân viên </a:t>
            </a:r>
            <a:r>
              <a:rPr lang="vi-VN" sz="2400" dirty="0" err="1">
                <a:solidFill>
                  <a:srgbClr val="ECECEC"/>
                </a:solidFill>
              </a:rPr>
              <a:t>bỏ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việc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bởi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vì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họ</a:t>
            </a:r>
            <a:r>
              <a:rPr lang="vi-VN" sz="2400" dirty="0">
                <a:solidFill>
                  <a:srgbClr val="ECECEC"/>
                </a:solidFill>
              </a:rPr>
              <a:t> không </a:t>
            </a:r>
            <a:r>
              <a:rPr lang="vi-VN" sz="2400" dirty="0" err="1">
                <a:solidFill>
                  <a:srgbClr val="ECECEC"/>
                </a:solidFill>
              </a:rPr>
              <a:t>làm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được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cái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gì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khác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biệt</a:t>
            </a:r>
            <a:r>
              <a:rPr lang="vi-VN" sz="2400" dirty="0">
                <a:solidFill>
                  <a:srgbClr val="ECECEC"/>
                </a:solidFill>
              </a:rPr>
              <a:t>, </a:t>
            </a:r>
            <a:r>
              <a:rPr lang="vi-VN" sz="2400" dirty="0" err="1">
                <a:solidFill>
                  <a:srgbClr val="ECECEC"/>
                </a:solidFill>
              </a:rPr>
              <a:t>họ</a:t>
            </a:r>
            <a:r>
              <a:rPr lang="vi-VN" sz="2400" dirty="0">
                <a:solidFill>
                  <a:srgbClr val="ECECEC"/>
                </a:solidFill>
              </a:rPr>
              <a:t> không </a:t>
            </a:r>
            <a:r>
              <a:rPr lang="vi-VN" sz="2400" dirty="0" err="1">
                <a:solidFill>
                  <a:srgbClr val="ECECEC"/>
                </a:solidFill>
              </a:rPr>
              <a:t>được</a:t>
            </a:r>
            <a:r>
              <a:rPr lang="vi-VN" sz="2400" dirty="0">
                <a:solidFill>
                  <a:srgbClr val="ECECEC"/>
                </a:solidFill>
              </a:rPr>
              <a:t> công </a:t>
            </a:r>
            <a:r>
              <a:rPr lang="vi-VN" sz="2400" dirty="0" err="1">
                <a:solidFill>
                  <a:srgbClr val="ECECEC"/>
                </a:solidFill>
              </a:rPr>
              <a:t>nhận</a:t>
            </a:r>
            <a:r>
              <a:rPr lang="vi-VN" sz="2400" dirty="0">
                <a:solidFill>
                  <a:srgbClr val="ECECEC"/>
                </a:solidFill>
              </a:rPr>
              <a:t>, không </a:t>
            </a:r>
            <a:r>
              <a:rPr lang="vi-VN" sz="2400" dirty="0" err="1">
                <a:solidFill>
                  <a:srgbClr val="ECECEC"/>
                </a:solidFill>
              </a:rPr>
              <a:t>học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được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điều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gì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mới</a:t>
            </a:r>
            <a:r>
              <a:rPr lang="vi-VN" sz="2400" dirty="0">
                <a:solidFill>
                  <a:srgbClr val="ECECEC"/>
                </a:solidFill>
              </a:rPr>
              <a:t>, không </a:t>
            </a:r>
            <a:r>
              <a:rPr lang="vi-VN" sz="2400" dirty="0" err="1">
                <a:solidFill>
                  <a:srgbClr val="ECECEC"/>
                </a:solidFill>
              </a:rPr>
              <a:t>thích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đồng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sự</a:t>
            </a:r>
            <a:r>
              <a:rPr lang="vi-VN" sz="2400" dirty="0">
                <a:solidFill>
                  <a:srgbClr val="ECECEC"/>
                </a:solidFill>
              </a:rPr>
              <a:t>, </a:t>
            </a:r>
            <a:r>
              <a:rPr lang="vi-VN" sz="2400" dirty="0" err="1">
                <a:solidFill>
                  <a:srgbClr val="ECECEC"/>
                </a:solidFill>
              </a:rPr>
              <a:t>và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muốn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kiếm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nhiều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tiền</a:t>
            </a:r>
            <a:r>
              <a:rPr lang="vi-VN" sz="2400" dirty="0">
                <a:solidFill>
                  <a:srgbClr val="ECECEC"/>
                </a:solidFill>
              </a:rPr>
              <a:t> hơn.</a:t>
            </a:r>
          </a:p>
        </p:txBody>
      </p:sp>
    </p:spTree>
    <p:extLst>
      <p:ext uri="{BB962C8B-B14F-4D97-AF65-F5344CB8AC3E}">
        <p14:creationId xmlns:p14="http://schemas.microsoft.com/office/powerpoint/2010/main" val="1901885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Nhóm 11">
            <a:extLst>
              <a:ext uri="{FF2B5EF4-FFF2-40B4-BE49-F238E27FC236}">
                <a16:creationId xmlns:a16="http://schemas.microsoft.com/office/drawing/2014/main" id="{23720C2E-830A-4C44-9002-38DE0034F33B}"/>
              </a:ext>
            </a:extLst>
          </p:cNvPr>
          <p:cNvGrpSpPr/>
          <p:nvPr/>
        </p:nvGrpSpPr>
        <p:grpSpPr>
          <a:xfrm>
            <a:off x="9412676" y="188430"/>
            <a:ext cx="2467333" cy="1276639"/>
            <a:chOff x="772161" y="2530412"/>
            <a:chExt cx="2467333" cy="1276639"/>
          </a:xfrm>
        </p:grpSpPr>
        <p:grpSp>
          <p:nvGrpSpPr>
            <p:cNvPr id="13" name="Nhóm 12">
              <a:extLst>
                <a:ext uri="{FF2B5EF4-FFF2-40B4-BE49-F238E27FC236}">
                  <a16:creationId xmlns:a16="http://schemas.microsoft.com/office/drawing/2014/main" id="{6B4C9534-27CA-4770-843A-21A387C43E2E}"/>
                </a:ext>
              </a:extLst>
            </p:cNvPr>
            <p:cNvGrpSpPr/>
            <p:nvPr/>
          </p:nvGrpSpPr>
          <p:grpSpPr>
            <a:xfrm>
              <a:off x="806161" y="2560556"/>
              <a:ext cx="2433333" cy="1246495"/>
              <a:chOff x="1173178" y="2565384"/>
              <a:chExt cx="2433333" cy="1246495"/>
            </a:xfrm>
          </p:grpSpPr>
          <p:sp>
            <p:nvSpPr>
              <p:cNvPr id="15" name="Hình chữ nhật: Góc Tròn 14">
                <a:extLst>
                  <a:ext uri="{FF2B5EF4-FFF2-40B4-BE49-F238E27FC236}">
                    <a16:creationId xmlns:a16="http://schemas.microsoft.com/office/drawing/2014/main" id="{5C6AA751-1F66-405D-B58C-5448E0490A96}"/>
                  </a:ext>
                </a:extLst>
              </p:cNvPr>
              <p:cNvSpPr/>
              <p:nvPr/>
            </p:nvSpPr>
            <p:spPr>
              <a:xfrm>
                <a:off x="1616551" y="2862288"/>
                <a:ext cx="1989960" cy="687823"/>
              </a:xfrm>
              <a:prstGeom prst="roundRect">
                <a:avLst/>
              </a:prstGeom>
              <a:solidFill>
                <a:srgbClr val="E7715C"/>
              </a:solidFill>
              <a:ln w="28575">
                <a:solidFill>
                  <a:srgbClr val="E771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vi-VN" b="1" dirty="0">
                    <a:solidFill>
                      <a:srgbClr val="E7715C"/>
                    </a:solidFill>
                    <a:highlight>
                      <a:srgbClr val="ECECEC"/>
                    </a:highlight>
                  </a:rPr>
                  <a:t>QUY TRÌNH</a:t>
                </a:r>
              </a:p>
              <a:p>
                <a:r>
                  <a:rPr lang="vi-VN" sz="1800" b="1" dirty="0">
                    <a:solidFill>
                      <a:schemeClr val="bg1"/>
                    </a:solidFill>
                  </a:rPr>
                  <a:t>QL NGUỒN NL</a:t>
                </a:r>
              </a:p>
            </p:txBody>
          </p:sp>
          <p:sp>
            <p:nvSpPr>
              <p:cNvPr id="16" name="Hộp Văn bản 15">
                <a:extLst>
                  <a:ext uri="{FF2B5EF4-FFF2-40B4-BE49-F238E27FC236}">
                    <a16:creationId xmlns:a16="http://schemas.microsoft.com/office/drawing/2014/main" id="{36C29335-469E-4782-B7CD-31805F647876}"/>
                  </a:ext>
                </a:extLst>
              </p:cNvPr>
              <p:cNvSpPr txBox="1"/>
              <p:nvPr/>
            </p:nvSpPr>
            <p:spPr>
              <a:xfrm>
                <a:off x="1173178" y="2565384"/>
                <a:ext cx="45719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sz="7500" b="1" dirty="0">
                    <a:solidFill>
                      <a:srgbClr val="E7715C"/>
                    </a:solidFill>
                  </a:rPr>
                  <a:t>5</a:t>
                </a:r>
              </a:p>
            </p:txBody>
          </p:sp>
        </p:grpSp>
        <p:sp>
          <p:nvSpPr>
            <p:cNvPr id="14" name="Hộp Văn bản 13">
              <a:extLst>
                <a:ext uri="{FF2B5EF4-FFF2-40B4-BE49-F238E27FC236}">
                  <a16:creationId xmlns:a16="http://schemas.microsoft.com/office/drawing/2014/main" id="{41034A14-93FF-414C-A168-24BF9798CA26}"/>
                </a:ext>
              </a:extLst>
            </p:cNvPr>
            <p:cNvSpPr txBox="1"/>
            <p:nvPr/>
          </p:nvSpPr>
          <p:spPr>
            <a:xfrm>
              <a:off x="772161" y="2530412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ln>
                    <a:solidFill>
                      <a:schemeClr val="bg1"/>
                    </a:solidFill>
                  </a:ln>
                  <a:noFill/>
                </a:rPr>
                <a:t>5</a:t>
              </a:r>
            </a:p>
          </p:txBody>
        </p:sp>
      </p:grp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0DBF6CD8-7DE8-475B-89F0-1E87B6601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EC4F-2863-4258-8DA6-7E72115F78B1}" type="slidenum">
              <a:rPr lang="vi-VN" smtClean="0"/>
              <a:t>21</a:t>
            </a:fld>
            <a:endParaRPr lang="vi-VN" dirty="0"/>
          </a:p>
        </p:txBody>
      </p:sp>
      <p:pic>
        <p:nvPicPr>
          <p:cNvPr id="19" name="Đồ họa 18" descr="Mạng">
            <a:extLst>
              <a:ext uri="{FF2B5EF4-FFF2-40B4-BE49-F238E27FC236}">
                <a16:creationId xmlns:a16="http://schemas.microsoft.com/office/drawing/2014/main" id="{9AC791C9-061E-442E-96A0-7826971DB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7343" y="33611"/>
            <a:ext cx="892941" cy="892941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510FBD55-506A-49CB-85EC-814A7B6B83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81" y="1028731"/>
            <a:ext cx="736600" cy="736600"/>
          </a:xfrm>
          <a:prstGeom prst="rect">
            <a:avLst/>
          </a:prstGeom>
        </p:spPr>
      </p:pic>
      <p:pic>
        <p:nvPicPr>
          <p:cNvPr id="28" name="Hình ảnh 27">
            <a:extLst>
              <a:ext uri="{FF2B5EF4-FFF2-40B4-BE49-F238E27FC236}">
                <a16:creationId xmlns:a16="http://schemas.microsoft.com/office/drawing/2014/main" id="{78A13B9B-7444-416C-905B-A4B641C990D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06" y="1031435"/>
            <a:ext cx="736600" cy="736600"/>
          </a:xfrm>
          <a:prstGeom prst="rect">
            <a:avLst/>
          </a:prstGeom>
        </p:spPr>
      </p:pic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BCD1F738-D4AC-472B-88C9-064BC4A6ADF6}"/>
              </a:ext>
            </a:extLst>
          </p:cNvPr>
          <p:cNvSpPr txBox="1"/>
          <p:nvPr/>
        </p:nvSpPr>
        <p:spPr>
          <a:xfrm flipH="1">
            <a:off x="990081" y="1196976"/>
            <a:ext cx="2944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 err="1">
                <a:solidFill>
                  <a:srgbClr val="ECECEC"/>
                </a:solidFill>
              </a:rPr>
              <a:t>Chọn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tuyến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b="1" dirty="0">
                <a:solidFill>
                  <a:srgbClr val="ECECEC"/>
                </a:solidFill>
                <a:highlight>
                  <a:srgbClr val="E7715C"/>
                </a:highlight>
              </a:rPr>
              <a:t>NHÂN LỰC</a:t>
            </a: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5C64CF5B-F0DC-4CBE-A923-D76DACB4DA25}"/>
              </a:ext>
            </a:extLst>
          </p:cNvPr>
          <p:cNvSpPr txBox="1"/>
          <p:nvPr/>
        </p:nvSpPr>
        <p:spPr>
          <a:xfrm flipH="1">
            <a:off x="856731" y="401421"/>
            <a:ext cx="3030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 err="1">
                <a:solidFill>
                  <a:srgbClr val="ECECEC"/>
                </a:solidFill>
              </a:rPr>
              <a:t>Lập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b="1" dirty="0">
                <a:solidFill>
                  <a:srgbClr val="ECECEC"/>
                </a:solidFill>
                <a:highlight>
                  <a:srgbClr val="E7715C"/>
                </a:highlight>
              </a:rPr>
              <a:t>KẾ HOẠCH </a:t>
            </a:r>
            <a:r>
              <a:rPr lang="vi-VN" sz="2000" dirty="0" err="1">
                <a:solidFill>
                  <a:srgbClr val="ECECEC"/>
                </a:solidFill>
              </a:rPr>
              <a:t>tổ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chức</a:t>
            </a:r>
            <a:endParaRPr lang="vi-VN" sz="2000" dirty="0">
              <a:solidFill>
                <a:srgbClr val="ECECEC"/>
              </a:solidFill>
            </a:endParaRPr>
          </a:p>
        </p:txBody>
      </p:sp>
      <p:pic>
        <p:nvPicPr>
          <p:cNvPr id="20" name="Hình ảnh 19">
            <a:extLst>
              <a:ext uri="{FF2B5EF4-FFF2-40B4-BE49-F238E27FC236}">
                <a16:creationId xmlns:a16="http://schemas.microsoft.com/office/drawing/2014/main" id="{06BE176D-5047-42CC-BC42-A15D05DFE1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05" y="239706"/>
            <a:ext cx="736601" cy="736601"/>
          </a:xfrm>
          <a:prstGeom prst="rect">
            <a:avLst/>
          </a:prstGeom>
        </p:spPr>
      </p:pic>
      <p:pic>
        <p:nvPicPr>
          <p:cNvPr id="21" name="Hình ảnh 20">
            <a:extLst>
              <a:ext uri="{FF2B5EF4-FFF2-40B4-BE49-F238E27FC236}">
                <a16:creationId xmlns:a16="http://schemas.microsoft.com/office/drawing/2014/main" id="{B67FDD40-0899-4127-85D8-49648D0D977F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05" y="246527"/>
            <a:ext cx="736601" cy="736601"/>
          </a:xfrm>
          <a:prstGeom prst="rect">
            <a:avLst/>
          </a:prstGeom>
        </p:spPr>
      </p:pic>
      <p:pic>
        <p:nvPicPr>
          <p:cNvPr id="23" name="Hình ảnh 22">
            <a:extLst>
              <a:ext uri="{FF2B5EF4-FFF2-40B4-BE49-F238E27FC236}">
                <a16:creationId xmlns:a16="http://schemas.microsoft.com/office/drawing/2014/main" id="{720179CA-549C-4E15-A51A-2066107322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2" y="1765331"/>
            <a:ext cx="952500" cy="952500"/>
          </a:xfrm>
          <a:prstGeom prst="rect">
            <a:avLst/>
          </a:prstGeom>
        </p:spPr>
      </p:pic>
      <p:pic>
        <p:nvPicPr>
          <p:cNvPr id="25" name="Hình ảnh 24">
            <a:extLst>
              <a:ext uri="{FF2B5EF4-FFF2-40B4-BE49-F238E27FC236}">
                <a16:creationId xmlns:a16="http://schemas.microsoft.com/office/drawing/2014/main" id="{90244365-E1A3-484D-84C2-E38BB0D9A553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25" y="1765331"/>
            <a:ext cx="952500" cy="952500"/>
          </a:xfrm>
          <a:prstGeom prst="rect">
            <a:avLst/>
          </a:prstGeom>
        </p:spPr>
      </p:pic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39E0AF26-A0F4-43AC-BCA5-FAAAC3786073}"/>
              </a:ext>
            </a:extLst>
          </p:cNvPr>
          <p:cNvSpPr txBox="1"/>
          <p:nvPr/>
        </p:nvSpPr>
        <p:spPr>
          <a:xfrm flipH="1">
            <a:off x="932478" y="1887638"/>
            <a:ext cx="2793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 err="1">
                <a:solidFill>
                  <a:srgbClr val="ECECEC"/>
                </a:solidFill>
              </a:rPr>
              <a:t>Hoạt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động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b="1" dirty="0">
                <a:solidFill>
                  <a:srgbClr val="ECECEC"/>
                </a:solidFill>
                <a:highlight>
                  <a:srgbClr val="E7715C"/>
                </a:highlight>
              </a:rPr>
              <a:t>ĐÀO TẠO </a:t>
            </a:r>
            <a:r>
              <a:rPr lang="vi-VN" sz="2000" dirty="0" err="1">
                <a:solidFill>
                  <a:srgbClr val="ECECEC"/>
                </a:solidFill>
              </a:rPr>
              <a:t>và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b="1" dirty="0">
                <a:solidFill>
                  <a:srgbClr val="ECECEC"/>
                </a:solidFill>
                <a:highlight>
                  <a:srgbClr val="E7715C"/>
                </a:highlight>
              </a:rPr>
              <a:t>TEAMBUILDING</a:t>
            </a:r>
          </a:p>
        </p:txBody>
      </p:sp>
      <p:cxnSp>
        <p:nvCxnSpPr>
          <p:cNvPr id="27" name="Đường kết nối: Mũi tên Gấp khúc 26">
            <a:extLst>
              <a:ext uri="{FF2B5EF4-FFF2-40B4-BE49-F238E27FC236}">
                <a16:creationId xmlns:a16="http://schemas.microsoft.com/office/drawing/2014/main" id="{3656A5F3-6820-4E41-8AD1-A25AD84DF443}"/>
              </a:ext>
            </a:extLst>
          </p:cNvPr>
          <p:cNvCxnSpPr>
            <a:cxnSpLocks/>
            <a:stCxn id="25" idx="2"/>
          </p:cNvCxnSpPr>
          <p:nvPr/>
        </p:nvCxnSpPr>
        <p:spPr>
          <a:xfrm rot="16200000" flipH="1">
            <a:off x="673778" y="2635928"/>
            <a:ext cx="711168" cy="874974"/>
          </a:xfrm>
          <a:prstGeom prst="bentConnector2">
            <a:avLst/>
          </a:prstGeom>
          <a:ln w="28575">
            <a:solidFill>
              <a:srgbClr val="ECECEC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Hình chữ nhật 28">
            <a:extLst>
              <a:ext uri="{FF2B5EF4-FFF2-40B4-BE49-F238E27FC236}">
                <a16:creationId xmlns:a16="http://schemas.microsoft.com/office/drawing/2014/main" id="{2BDF2795-3E3C-4B68-A890-0032C50FD21E}"/>
              </a:ext>
            </a:extLst>
          </p:cNvPr>
          <p:cNvSpPr/>
          <p:nvPr/>
        </p:nvSpPr>
        <p:spPr>
          <a:xfrm>
            <a:off x="1481364" y="2715127"/>
            <a:ext cx="9760493" cy="3576019"/>
          </a:xfrm>
          <a:prstGeom prst="rect">
            <a:avLst/>
          </a:prstGeom>
          <a:noFill/>
          <a:ln w="19050">
            <a:solidFill>
              <a:srgbClr val="ECEC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00E09AF1-22B8-434C-9B71-532736BF1309}"/>
              </a:ext>
            </a:extLst>
          </p:cNvPr>
          <p:cNvSpPr txBox="1"/>
          <p:nvPr/>
        </p:nvSpPr>
        <p:spPr>
          <a:xfrm>
            <a:off x="1852901" y="3108912"/>
            <a:ext cx="92214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>
                <a:solidFill>
                  <a:srgbClr val="ECECEC"/>
                </a:solidFill>
                <a:highlight>
                  <a:srgbClr val="E7715C"/>
                </a:highlight>
              </a:rPr>
              <a:t>MBTI (</a:t>
            </a:r>
            <a:r>
              <a:rPr lang="vi-VN" sz="2400" b="1" dirty="0" err="1">
                <a:solidFill>
                  <a:srgbClr val="ECECEC"/>
                </a:solidFill>
                <a:highlight>
                  <a:srgbClr val="E7715C"/>
                </a:highlight>
              </a:rPr>
              <a:t>Meyers-Briggs</a:t>
            </a:r>
            <a:r>
              <a:rPr lang="vi-VN" sz="2400" b="1" dirty="0">
                <a:solidFill>
                  <a:srgbClr val="ECECEC"/>
                </a:solidFill>
                <a:highlight>
                  <a:srgbClr val="E7715C"/>
                </a:highlight>
              </a:rPr>
              <a:t> </a:t>
            </a:r>
            <a:r>
              <a:rPr lang="vi-VN" sz="2400" b="1" dirty="0" err="1">
                <a:solidFill>
                  <a:srgbClr val="ECECEC"/>
                </a:solidFill>
                <a:highlight>
                  <a:srgbClr val="E7715C"/>
                </a:highlight>
              </a:rPr>
              <a:t>Type</a:t>
            </a:r>
            <a:r>
              <a:rPr lang="vi-VN" sz="2400" b="1" dirty="0">
                <a:solidFill>
                  <a:srgbClr val="ECECEC"/>
                </a:solidFill>
                <a:highlight>
                  <a:srgbClr val="E7715C"/>
                </a:highlight>
              </a:rPr>
              <a:t> </a:t>
            </a:r>
            <a:r>
              <a:rPr lang="vi-VN" sz="2400" b="1" dirty="0" err="1">
                <a:solidFill>
                  <a:srgbClr val="ECECEC"/>
                </a:solidFill>
                <a:highlight>
                  <a:srgbClr val="E7715C"/>
                </a:highlight>
              </a:rPr>
              <a:t>Indicator</a:t>
            </a:r>
            <a:r>
              <a:rPr lang="vi-VN" sz="2400" b="1" dirty="0">
                <a:solidFill>
                  <a:srgbClr val="ECECEC"/>
                </a:solidFill>
                <a:highlight>
                  <a:srgbClr val="E7715C"/>
                </a:highlight>
              </a:rPr>
              <a:t>) </a:t>
            </a:r>
            <a:r>
              <a:rPr lang="vi-VN" sz="2400" dirty="0" err="1">
                <a:solidFill>
                  <a:srgbClr val="ECECEC"/>
                </a:solidFill>
              </a:rPr>
              <a:t>là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một</a:t>
            </a:r>
            <a:r>
              <a:rPr lang="vi-VN" sz="2400" dirty="0">
                <a:solidFill>
                  <a:srgbClr val="ECECEC"/>
                </a:solidFill>
              </a:rPr>
              <a:t> công </a:t>
            </a:r>
            <a:r>
              <a:rPr lang="vi-VN" sz="2400" dirty="0" err="1">
                <a:solidFill>
                  <a:srgbClr val="ECECEC"/>
                </a:solidFill>
              </a:rPr>
              <a:t>cụ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phổ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biến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để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b="1" dirty="0" err="1">
                <a:solidFill>
                  <a:srgbClr val="ECECEC"/>
                </a:solidFill>
              </a:rPr>
              <a:t>xác</a:t>
            </a:r>
            <a:r>
              <a:rPr lang="vi-VN" sz="2400" b="1" dirty="0">
                <a:solidFill>
                  <a:srgbClr val="ECECEC"/>
                </a:solidFill>
              </a:rPr>
              <a:t> </a:t>
            </a:r>
            <a:r>
              <a:rPr lang="vi-VN" sz="2400" b="1" dirty="0" err="1">
                <a:solidFill>
                  <a:srgbClr val="ECECEC"/>
                </a:solidFill>
              </a:rPr>
              <a:t>định</a:t>
            </a:r>
            <a:r>
              <a:rPr lang="vi-VN" sz="2400" b="1" dirty="0">
                <a:solidFill>
                  <a:srgbClr val="ECECEC"/>
                </a:solidFill>
              </a:rPr>
              <a:t> </a:t>
            </a:r>
            <a:r>
              <a:rPr lang="vi-VN" sz="2400" b="1" dirty="0" err="1">
                <a:solidFill>
                  <a:srgbClr val="ECECEC"/>
                </a:solidFill>
              </a:rPr>
              <a:t>sở</a:t>
            </a:r>
            <a:r>
              <a:rPr lang="vi-VN" sz="2400" b="1" dirty="0">
                <a:solidFill>
                  <a:srgbClr val="ECECEC"/>
                </a:solidFill>
              </a:rPr>
              <a:t> </a:t>
            </a:r>
            <a:r>
              <a:rPr lang="vi-VN" sz="2400" b="1" dirty="0" err="1">
                <a:solidFill>
                  <a:srgbClr val="ECECEC"/>
                </a:solidFill>
              </a:rPr>
              <a:t>thích</a:t>
            </a:r>
            <a:r>
              <a:rPr lang="vi-VN" sz="2400" b="1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cá</a:t>
            </a:r>
            <a:r>
              <a:rPr lang="vi-VN" sz="2400" dirty="0">
                <a:solidFill>
                  <a:srgbClr val="ECECEC"/>
                </a:solidFill>
              </a:rPr>
              <a:t> nhân </a:t>
            </a:r>
            <a:r>
              <a:rPr lang="vi-VN" sz="2400" dirty="0" err="1">
                <a:solidFill>
                  <a:srgbClr val="ECECEC"/>
                </a:solidFill>
              </a:rPr>
              <a:t>và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b="1" dirty="0" err="1">
                <a:solidFill>
                  <a:srgbClr val="ECECEC"/>
                </a:solidFill>
              </a:rPr>
              <a:t>giúp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các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thành</a:t>
            </a:r>
            <a:r>
              <a:rPr lang="vi-VN" sz="2400" dirty="0">
                <a:solidFill>
                  <a:srgbClr val="ECECEC"/>
                </a:solidFill>
              </a:rPr>
              <a:t> viên trong </a:t>
            </a:r>
            <a:r>
              <a:rPr lang="vi-VN" sz="2400" dirty="0" err="1">
                <a:solidFill>
                  <a:srgbClr val="ECECEC"/>
                </a:solidFill>
              </a:rPr>
              <a:t>đội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b="1" dirty="0" err="1">
                <a:solidFill>
                  <a:srgbClr val="ECECEC"/>
                </a:solidFill>
              </a:rPr>
              <a:t>hiểu</a:t>
            </a:r>
            <a:r>
              <a:rPr lang="vi-VN" sz="2400" b="1" dirty="0">
                <a:solidFill>
                  <a:srgbClr val="ECECEC"/>
                </a:solidFill>
              </a:rPr>
              <a:t> nhau</a:t>
            </a:r>
            <a:r>
              <a:rPr lang="vi-VN" sz="2400" dirty="0">
                <a:solidFill>
                  <a:srgbClr val="ECECEC"/>
                </a:solidFill>
              </a:rPr>
              <a:t>. </a:t>
            </a:r>
            <a:r>
              <a:rPr lang="vi-VN" sz="2400" dirty="0" err="1">
                <a:solidFill>
                  <a:srgbClr val="ECECEC"/>
                </a:solidFill>
              </a:rPr>
              <a:t>Việc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xác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định</a:t>
            </a:r>
            <a:r>
              <a:rPr lang="vi-VN" sz="2400" dirty="0">
                <a:solidFill>
                  <a:srgbClr val="ECECEC"/>
                </a:solidFill>
              </a:rPr>
              <a:t> này </a:t>
            </a:r>
            <a:r>
              <a:rPr lang="vi-VN" sz="2400" dirty="0" err="1">
                <a:solidFill>
                  <a:srgbClr val="ECECEC"/>
                </a:solidFill>
              </a:rPr>
              <a:t>dựa</a:t>
            </a:r>
            <a:r>
              <a:rPr lang="vi-VN" sz="2400" dirty="0">
                <a:solidFill>
                  <a:srgbClr val="ECECEC"/>
                </a:solidFill>
              </a:rPr>
              <a:t> trên 4 tiêu </a:t>
            </a:r>
            <a:r>
              <a:rPr lang="vi-VN" sz="2400" dirty="0" err="1">
                <a:solidFill>
                  <a:srgbClr val="ECECEC"/>
                </a:solidFill>
              </a:rPr>
              <a:t>chí</a:t>
            </a:r>
            <a:r>
              <a:rPr lang="vi-VN" sz="2400" dirty="0">
                <a:solidFill>
                  <a:srgbClr val="ECECEC"/>
                </a:solidFill>
              </a:rPr>
              <a:t> sau: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b="1" dirty="0" err="1">
                <a:solidFill>
                  <a:srgbClr val="ECECEC"/>
                </a:solidFill>
              </a:rPr>
              <a:t>Hướng</a:t>
            </a:r>
            <a:r>
              <a:rPr lang="vi-VN" sz="2400" b="1" dirty="0">
                <a:solidFill>
                  <a:srgbClr val="ECECEC"/>
                </a:solidFill>
              </a:rPr>
              <a:t> </a:t>
            </a:r>
            <a:r>
              <a:rPr lang="vi-VN" sz="2400" b="1" dirty="0" err="1">
                <a:solidFill>
                  <a:srgbClr val="ECECEC"/>
                </a:solidFill>
              </a:rPr>
              <a:t>ngoại</a:t>
            </a:r>
            <a:r>
              <a:rPr lang="vi-VN" sz="2400" b="1" dirty="0">
                <a:solidFill>
                  <a:srgbClr val="ECECEC"/>
                </a:solidFill>
              </a:rPr>
              <a:t> / </a:t>
            </a:r>
            <a:r>
              <a:rPr lang="vi-VN" sz="2400" b="1" dirty="0" err="1">
                <a:solidFill>
                  <a:srgbClr val="ECECEC"/>
                </a:solidFill>
              </a:rPr>
              <a:t>Hướng</a:t>
            </a:r>
            <a:r>
              <a:rPr lang="vi-VN" sz="2400" b="1" dirty="0">
                <a:solidFill>
                  <a:srgbClr val="ECECEC"/>
                </a:solidFill>
              </a:rPr>
              <a:t> </a:t>
            </a:r>
            <a:r>
              <a:rPr lang="vi-VN" sz="2400" b="1" dirty="0" err="1">
                <a:solidFill>
                  <a:srgbClr val="ECECEC"/>
                </a:solidFill>
              </a:rPr>
              <a:t>nội</a:t>
            </a:r>
            <a:r>
              <a:rPr lang="vi-VN" sz="2400" dirty="0">
                <a:solidFill>
                  <a:srgbClr val="ECECEC"/>
                </a:solidFill>
              </a:rPr>
              <a:t> (E/I) (</a:t>
            </a:r>
            <a:r>
              <a:rPr lang="vi-VN" sz="2400" dirty="0" err="1">
                <a:solidFill>
                  <a:srgbClr val="ECECEC"/>
                </a:solidFill>
              </a:rPr>
              <a:t>Extroversion-Introversion</a:t>
            </a:r>
            <a:r>
              <a:rPr lang="vi-VN" sz="2400" dirty="0">
                <a:solidFill>
                  <a:srgbClr val="ECECEC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b="1" dirty="0" err="1">
                <a:solidFill>
                  <a:srgbClr val="ECECEC"/>
                </a:solidFill>
              </a:rPr>
              <a:t>Giác</a:t>
            </a:r>
            <a:r>
              <a:rPr lang="vi-VN" sz="2400" b="1" dirty="0">
                <a:solidFill>
                  <a:srgbClr val="ECECEC"/>
                </a:solidFill>
              </a:rPr>
              <a:t> quan / </a:t>
            </a:r>
            <a:r>
              <a:rPr lang="vi-VN" sz="2400" b="1" dirty="0" err="1">
                <a:solidFill>
                  <a:srgbClr val="ECECEC"/>
                </a:solidFill>
              </a:rPr>
              <a:t>Trực</a:t>
            </a:r>
            <a:r>
              <a:rPr lang="vi-VN" sz="2400" b="1" dirty="0">
                <a:solidFill>
                  <a:srgbClr val="ECECEC"/>
                </a:solidFill>
              </a:rPr>
              <a:t> quan </a:t>
            </a:r>
            <a:r>
              <a:rPr lang="vi-VN" sz="2400" dirty="0">
                <a:solidFill>
                  <a:srgbClr val="ECECEC"/>
                </a:solidFill>
              </a:rPr>
              <a:t>(S/N) (</a:t>
            </a:r>
            <a:r>
              <a:rPr lang="vi-VN" sz="2400" dirty="0" err="1">
                <a:solidFill>
                  <a:srgbClr val="ECECEC"/>
                </a:solidFill>
              </a:rPr>
              <a:t>Sensing-Intuition</a:t>
            </a:r>
            <a:r>
              <a:rPr lang="vi-VN" sz="2400" dirty="0">
                <a:solidFill>
                  <a:srgbClr val="ECECEC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b="1" dirty="0" err="1">
                <a:solidFill>
                  <a:srgbClr val="ECECEC"/>
                </a:solidFill>
              </a:rPr>
              <a:t>Khách</a:t>
            </a:r>
            <a:r>
              <a:rPr lang="vi-VN" sz="2400" b="1" dirty="0">
                <a:solidFill>
                  <a:srgbClr val="ECECEC"/>
                </a:solidFill>
              </a:rPr>
              <a:t> quan / Nhân </a:t>
            </a:r>
            <a:r>
              <a:rPr lang="vi-VN" sz="2400" b="1" dirty="0" err="1">
                <a:solidFill>
                  <a:srgbClr val="ECECEC"/>
                </a:solidFill>
              </a:rPr>
              <a:t>bản</a:t>
            </a:r>
            <a:r>
              <a:rPr lang="vi-VN" sz="2400" b="1" dirty="0">
                <a:solidFill>
                  <a:srgbClr val="ECECEC"/>
                </a:solidFill>
              </a:rPr>
              <a:t> </a:t>
            </a:r>
            <a:r>
              <a:rPr lang="vi-VN" sz="2400" dirty="0">
                <a:solidFill>
                  <a:srgbClr val="ECECEC"/>
                </a:solidFill>
              </a:rPr>
              <a:t>(T/F) (</a:t>
            </a:r>
            <a:r>
              <a:rPr lang="vi-VN" sz="2400" dirty="0" err="1">
                <a:solidFill>
                  <a:srgbClr val="ECECEC"/>
                </a:solidFill>
              </a:rPr>
              <a:t>Thinking</a:t>
            </a:r>
            <a:r>
              <a:rPr lang="vi-VN" sz="2400" dirty="0">
                <a:solidFill>
                  <a:srgbClr val="ECECEC"/>
                </a:solidFill>
              </a:rPr>
              <a:t> – </a:t>
            </a:r>
            <a:r>
              <a:rPr lang="vi-VN" sz="2400" dirty="0" err="1">
                <a:solidFill>
                  <a:srgbClr val="ECECEC"/>
                </a:solidFill>
              </a:rPr>
              <a:t>Feeling</a:t>
            </a:r>
            <a:r>
              <a:rPr lang="vi-VN" sz="2400" dirty="0">
                <a:solidFill>
                  <a:srgbClr val="ECECEC"/>
                </a:solidFill>
              </a:rPr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b="1" dirty="0">
                <a:solidFill>
                  <a:srgbClr val="ECECEC"/>
                </a:solidFill>
              </a:rPr>
              <a:t>Nguyên </a:t>
            </a:r>
            <a:r>
              <a:rPr lang="vi-VN" sz="2400" b="1" dirty="0" err="1">
                <a:solidFill>
                  <a:srgbClr val="ECECEC"/>
                </a:solidFill>
              </a:rPr>
              <a:t>tắc</a:t>
            </a:r>
            <a:r>
              <a:rPr lang="vi-VN" sz="2400" b="1" dirty="0">
                <a:solidFill>
                  <a:srgbClr val="ECECEC"/>
                </a:solidFill>
              </a:rPr>
              <a:t> / Linh </a:t>
            </a:r>
            <a:r>
              <a:rPr lang="vi-VN" sz="2400" b="1" dirty="0" err="1">
                <a:solidFill>
                  <a:srgbClr val="ECECEC"/>
                </a:solidFill>
              </a:rPr>
              <a:t>hoạt</a:t>
            </a:r>
            <a:r>
              <a:rPr lang="vi-VN" sz="2400" b="1" dirty="0">
                <a:solidFill>
                  <a:srgbClr val="ECECEC"/>
                </a:solidFill>
              </a:rPr>
              <a:t> </a:t>
            </a:r>
            <a:r>
              <a:rPr lang="vi-VN" sz="2400" dirty="0">
                <a:solidFill>
                  <a:srgbClr val="ECECEC"/>
                </a:solidFill>
              </a:rPr>
              <a:t>(J/P) (</a:t>
            </a:r>
            <a:r>
              <a:rPr lang="vi-VN" sz="2400" dirty="0" err="1">
                <a:solidFill>
                  <a:srgbClr val="ECECEC"/>
                </a:solidFill>
              </a:rPr>
              <a:t>Judging</a:t>
            </a:r>
            <a:r>
              <a:rPr lang="vi-VN" sz="2400" dirty="0">
                <a:solidFill>
                  <a:srgbClr val="ECECEC"/>
                </a:solidFill>
              </a:rPr>
              <a:t> – </a:t>
            </a:r>
            <a:r>
              <a:rPr lang="vi-VN" sz="2400" dirty="0" err="1">
                <a:solidFill>
                  <a:srgbClr val="ECECEC"/>
                </a:solidFill>
              </a:rPr>
              <a:t>Perceiving</a:t>
            </a:r>
            <a:r>
              <a:rPr lang="vi-VN" sz="2400" dirty="0">
                <a:solidFill>
                  <a:srgbClr val="ECECEC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6331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Nhóm 11">
            <a:extLst>
              <a:ext uri="{FF2B5EF4-FFF2-40B4-BE49-F238E27FC236}">
                <a16:creationId xmlns:a16="http://schemas.microsoft.com/office/drawing/2014/main" id="{23720C2E-830A-4C44-9002-38DE0034F33B}"/>
              </a:ext>
            </a:extLst>
          </p:cNvPr>
          <p:cNvGrpSpPr/>
          <p:nvPr/>
        </p:nvGrpSpPr>
        <p:grpSpPr>
          <a:xfrm>
            <a:off x="9412676" y="188430"/>
            <a:ext cx="2467333" cy="1276639"/>
            <a:chOff x="772161" y="2530412"/>
            <a:chExt cx="2467333" cy="1276639"/>
          </a:xfrm>
        </p:grpSpPr>
        <p:grpSp>
          <p:nvGrpSpPr>
            <p:cNvPr id="13" name="Nhóm 12">
              <a:extLst>
                <a:ext uri="{FF2B5EF4-FFF2-40B4-BE49-F238E27FC236}">
                  <a16:creationId xmlns:a16="http://schemas.microsoft.com/office/drawing/2014/main" id="{6B4C9534-27CA-4770-843A-21A387C43E2E}"/>
                </a:ext>
              </a:extLst>
            </p:cNvPr>
            <p:cNvGrpSpPr/>
            <p:nvPr/>
          </p:nvGrpSpPr>
          <p:grpSpPr>
            <a:xfrm>
              <a:off x="806161" y="2560556"/>
              <a:ext cx="2433333" cy="1246495"/>
              <a:chOff x="1173178" y="2565384"/>
              <a:chExt cx="2433333" cy="1246495"/>
            </a:xfrm>
          </p:grpSpPr>
          <p:sp>
            <p:nvSpPr>
              <p:cNvPr id="15" name="Hình chữ nhật: Góc Tròn 14">
                <a:extLst>
                  <a:ext uri="{FF2B5EF4-FFF2-40B4-BE49-F238E27FC236}">
                    <a16:creationId xmlns:a16="http://schemas.microsoft.com/office/drawing/2014/main" id="{5C6AA751-1F66-405D-B58C-5448E0490A96}"/>
                  </a:ext>
                </a:extLst>
              </p:cNvPr>
              <p:cNvSpPr/>
              <p:nvPr/>
            </p:nvSpPr>
            <p:spPr>
              <a:xfrm>
                <a:off x="1616551" y="2862288"/>
                <a:ext cx="1989960" cy="687823"/>
              </a:xfrm>
              <a:prstGeom prst="roundRect">
                <a:avLst/>
              </a:prstGeom>
              <a:solidFill>
                <a:srgbClr val="E7715C"/>
              </a:solidFill>
              <a:ln w="28575">
                <a:solidFill>
                  <a:srgbClr val="E771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vi-VN" b="1" dirty="0">
                    <a:solidFill>
                      <a:srgbClr val="E7715C"/>
                    </a:solidFill>
                    <a:highlight>
                      <a:srgbClr val="ECECEC"/>
                    </a:highlight>
                  </a:rPr>
                  <a:t>QUY TRÌNH</a:t>
                </a:r>
              </a:p>
              <a:p>
                <a:r>
                  <a:rPr lang="vi-VN" sz="1800" b="1" dirty="0">
                    <a:solidFill>
                      <a:schemeClr val="bg1"/>
                    </a:solidFill>
                  </a:rPr>
                  <a:t>QL NGUỒN NL</a:t>
                </a:r>
              </a:p>
            </p:txBody>
          </p:sp>
          <p:sp>
            <p:nvSpPr>
              <p:cNvPr id="16" name="Hộp Văn bản 15">
                <a:extLst>
                  <a:ext uri="{FF2B5EF4-FFF2-40B4-BE49-F238E27FC236}">
                    <a16:creationId xmlns:a16="http://schemas.microsoft.com/office/drawing/2014/main" id="{36C29335-469E-4782-B7CD-31805F647876}"/>
                  </a:ext>
                </a:extLst>
              </p:cNvPr>
              <p:cNvSpPr txBox="1"/>
              <p:nvPr/>
            </p:nvSpPr>
            <p:spPr>
              <a:xfrm>
                <a:off x="1173178" y="2565384"/>
                <a:ext cx="45719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sz="7500" b="1" dirty="0">
                    <a:solidFill>
                      <a:srgbClr val="E7715C"/>
                    </a:solidFill>
                  </a:rPr>
                  <a:t>5</a:t>
                </a:r>
              </a:p>
            </p:txBody>
          </p:sp>
        </p:grpSp>
        <p:sp>
          <p:nvSpPr>
            <p:cNvPr id="14" name="Hộp Văn bản 13">
              <a:extLst>
                <a:ext uri="{FF2B5EF4-FFF2-40B4-BE49-F238E27FC236}">
                  <a16:creationId xmlns:a16="http://schemas.microsoft.com/office/drawing/2014/main" id="{41034A14-93FF-414C-A168-24BF9798CA26}"/>
                </a:ext>
              </a:extLst>
            </p:cNvPr>
            <p:cNvSpPr txBox="1"/>
            <p:nvPr/>
          </p:nvSpPr>
          <p:spPr>
            <a:xfrm>
              <a:off x="772161" y="2530412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ln>
                    <a:solidFill>
                      <a:schemeClr val="bg1"/>
                    </a:solidFill>
                  </a:ln>
                  <a:noFill/>
                </a:rPr>
                <a:t>5</a:t>
              </a:r>
            </a:p>
          </p:txBody>
        </p:sp>
      </p:grp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0DBF6CD8-7DE8-475B-89F0-1E87B6601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EC4F-2863-4258-8DA6-7E72115F78B1}" type="slidenum">
              <a:rPr lang="vi-VN" smtClean="0"/>
              <a:t>22</a:t>
            </a:fld>
            <a:endParaRPr lang="vi-VN" dirty="0"/>
          </a:p>
        </p:txBody>
      </p:sp>
      <p:pic>
        <p:nvPicPr>
          <p:cNvPr id="19" name="Đồ họa 18" descr="Mạng">
            <a:extLst>
              <a:ext uri="{FF2B5EF4-FFF2-40B4-BE49-F238E27FC236}">
                <a16:creationId xmlns:a16="http://schemas.microsoft.com/office/drawing/2014/main" id="{9AC791C9-061E-442E-96A0-7826971DB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7343" y="33611"/>
            <a:ext cx="892941" cy="892941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510FBD55-506A-49CB-85EC-814A7B6B83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81" y="1028731"/>
            <a:ext cx="736600" cy="736600"/>
          </a:xfrm>
          <a:prstGeom prst="rect">
            <a:avLst/>
          </a:prstGeom>
        </p:spPr>
      </p:pic>
      <p:pic>
        <p:nvPicPr>
          <p:cNvPr id="28" name="Hình ảnh 27">
            <a:extLst>
              <a:ext uri="{FF2B5EF4-FFF2-40B4-BE49-F238E27FC236}">
                <a16:creationId xmlns:a16="http://schemas.microsoft.com/office/drawing/2014/main" id="{78A13B9B-7444-416C-905B-A4B641C990D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06" y="1031435"/>
            <a:ext cx="736600" cy="736600"/>
          </a:xfrm>
          <a:prstGeom prst="rect">
            <a:avLst/>
          </a:prstGeom>
        </p:spPr>
      </p:pic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BCD1F738-D4AC-472B-88C9-064BC4A6ADF6}"/>
              </a:ext>
            </a:extLst>
          </p:cNvPr>
          <p:cNvSpPr txBox="1"/>
          <p:nvPr/>
        </p:nvSpPr>
        <p:spPr>
          <a:xfrm flipH="1">
            <a:off x="990081" y="1196976"/>
            <a:ext cx="2944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 err="1">
                <a:solidFill>
                  <a:srgbClr val="ECECEC"/>
                </a:solidFill>
              </a:rPr>
              <a:t>Chọn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tuyến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b="1" dirty="0">
                <a:solidFill>
                  <a:srgbClr val="ECECEC"/>
                </a:solidFill>
                <a:highlight>
                  <a:srgbClr val="E7715C"/>
                </a:highlight>
              </a:rPr>
              <a:t>NHÂN LỰC</a:t>
            </a: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5C64CF5B-F0DC-4CBE-A923-D76DACB4DA25}"/>
              </a:ext>
            </a:extLst>
          </p:cNvPr>
          <p:cNvSpPr txBox="1"/>
          <p:nvPr/>
        </p:nvSpPr>
        <p:spPr>
          <a:xfrm flipH="1">
            <a:off x="856731" y="401421"/>
            <a:ext cx="3030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 err="1">
                <a:solidFill>
                  <a:srgbClr val="ECECEC"/>
                </a:solidFill>
              </a:rPr>
              <a:t>Lập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b="1" dirty="0">
                <a:solidFill>
                  <a:srgbClr val="ECECEC"/>
                </a:solidFill>
                <a:highlight>
                  <a:srgbClr val="E7715C"/>
                </a:highlight>
              </a:rPr>
              <a:t>KẾ HOẠCH </a:t>
            </a:r>
            <a:r>
              <a:rPr lang="vi-VN" sz="2000" dirty="0" err="1">
                <a:solidFill>
                  <a:srgbClr val="ECECEC"/>
                </a:solidFill>
              </a:rPr>
              <a:t>tổ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chức</a:t>
            </a:r>
            <a:endParaRPr lang="vi-VN" sz="2000" dirty="0">
              <a:solidFill>
                <a:srgbClr val="ECECEC"/>
              </a:solidFill>
            </a:endParaRPr>
          </a:p>
        </p:txBody>
      </p:sp>
      <p:pic>
        <p:nvPicPr>
          <p:cNvPr id="20" name="Hình ảnh 19">
            <a:extLst>
              <a:ext uri="{FF2B5EF4-FFF2-40B4-BE49-F238E27FC236}">
                <a16:creationId xmlns:a16="http://schemas.microsoft.com/office/drawing/2014/main" id="{06BE176D-5047-42CC-BC42-A15D05DFE1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05" y="239706"/>
            <a:ext cx="736601" cy="736601"/>
          </a:xfrm>
          <a:prstGeom prst="rect">
            <a:avLst/>
          </a:prstGeom>
        </p:spPr>
      </p:pic>
      <p:pic>
        <p:nvPicPr>
          <p:cNvPr id="21" name="Hình ảnh 20">
            <a:extLst>
              <a:ext uri="{FF2B5EF4-FFF2-40B4-BE49-F238E27FC236}">
                <a16:creationId xmlns:a16="http://schemas.microsoft.com/office/drawing/2014/main" id="{B67FDD40-0899-4127-85D8-49648D0D977F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05" y="246527"/>
            <a:ext cx="736601" cy="736601"/>
          </a:xfrm>
          <a:prstGeom prst="rect">
            <a:avLst/>
          </a:prstGeom>
        </p:spPr>
      </p:pic>
      <p:pic>
        <p:nvPicPr>
          <p:cNvPr id="23" name="Hình ảnh 22">
            <a:extLst>
              <a:ext uri="{FF2B5EF4-FFF2-40B4-BE49-F238E27FC236}">
                <a16:creationId xmlns:a16="http://schemas.microsoft.com/office/drawing/2014/main" id="{720179CA-549C-4E15-A51A-2066107322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2" y="1765331"/>
            <a:ext cx="952500" cy="952500"/>
          </a:xfrm>
          <a:prstGeom prst="rect">
            <a:avLst/>
          </a:prstGeom>
        </p:spPr>
      </p:pic>
      <p:pic>
        <p:nvPicPr>
          <p:cNvPr id="25" name="Hình ảnh 24">
            <a:extLst>
              <a:ext uri="{FF2B5EF4-FFF2-40B4-BE49-F238E27FC236}">
                <a16:creationId xmlns:a16="http://schemas.microsoft.com/office/drawing/2014/main" id="{90244365-E1A3-484D-84C2-E38BB0D9A553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25" y="1765331"/>
            <a:ext cx="952500" cy="952500"/>
          </a:xfrm>
          <a:prstGeom prst="rect">
            <a:avLst/>
          </a:prstGeom>
        </p:spPr>
      </p:pic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39E0AF26-A0F4-43AC-BCA5-FAAAC3786073}"/>
              </a:ext>
            </a:extLst>
          </p:cNvPr>
          <p:cNvSpPr txBox="1"/>
          <p:nvPr/>
        </p:nvSpPr>
        <p:spPr>
          <a:xfrm flipH="1">
            <a:off x="932478" y="1887638"/>
            <a:ext cx="2793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 err="1">
                <a:solidFill>
                  <a:srgbClr val="ECECEC"/>
                </a:solidFill>
              </a:rPr>
              <a:t>Hoạt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động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b="1" dirty="0">
                <a:solidFill>
                  <a:srgbClr val="ECECEC"/>
                </a:solidFill>
                <a:highlight>
                  <a:srgbClr val="E7715C"/>
                </a:highlight>
              </a:rPr>
              <a:t>ĐÀO TẠO </a:t>
            </a:r>
            <a:r>
              <a:rPr lang="vi-VN" sz="2000" dirty="0" err="1">
                <a:solidFill>
                  <a:srgbClr val="ECECEC"/>
                </a:solidFill>
              </a:rPr>
              <a:t>và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b="1" dirty="0">
                <a:solidFill>
                  <a:srgbClr val="ECECEC"/>
                </a:solidFill>
                <a:highlight>
                  <a:srgbClr val="E7715C"/>
                </a:highlight>
              </a:rPr>
              <a:t>TEAMBUILDING</a:t>
            </a:r>
          </a:p>
        </p:txBody>
      </p:sp>
      <p:cxnSp>
        <p:nvCxnSpPr>
          <p:cNvPr id="27" name="Đường kết nối: Mũi tên Gấp khúc 26">
            <a:extLst>
              <a:ext uri="{FF2B5EF4-FFF2-40B4-BE49-F238E27FC236}">
                <a16:creationId xmlns:a16="http://schemas.microsoft.com/office/drawing/2014/main" id="{3656A5F3-6820-4E41-8AD1-A25AD84DF443}"/>
              </a:ext>
            </a:extLst>
          </p:cNvPr>
          <p:cNvCxnSpPr>
            <a:cxnSpLocks/>
            <a:stCxn id="25" idx="2"/>
          </p:cNvCxnSpPr>
          <p:nvPr/>
        </p:nvCxnSpPr>
        <p:spPr>
          <a:xfrm rot="16200000" flipH="1">
            <a:off x="673778" y="2635928"/>
            <a:ext cx="711168" cy="874974"/>
          </a:xfrm>
          <a:prstGeom prst="bentConnector2">
            <a:avLst/>
          </a:prstGeom>
          <a:ln w="28575">
            <a:solidFill>
              <a:srgbClr val="ECECEC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Hình chữ nhật 28">
            <a:extLst>
              <a:ext uri="{FF2B5EF4-FFF2-40B4-BE49-F238E27FC236}">
                <a16:creationId xmlns:a16="http://schemas.microsoft.com/office/drawing/2014/main" id="{2BDF2795-3E3C-4B68-A890-0032C50FD21E}"/>
              </a:ext>
            </a:extLst>
          </p:cNvPr>
          <p:cNvSpPr/>
          <p:nvPr/>
        </p:nvSpPr>
        <p:spPr>
          <a:xfrm>
            <a:off x="1481364" y="2715127"/>
            <a:ext cx="9760493" cy="3576019"/>
          </a:xfrm>
          <a:prstGeom prst="rect">
            <a:avLst/>
          </a:prstGeom>
          <a:noFill/>
          <a:ln w="19050">
            <a:solidFill>
              <a:srgbClr val="ECEC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00E09AF1-22B8-434C-9B71-532736BF1309}"/>
              </a:ext>
            </a:extLst>
          </p:cNvPr>
          <p:cNvSpPr txBox="1"/>
          <p:nvPr/>
        </p:nvSpPr>
        <p:spPr>
          <a:xfrm>
            <a:off x="1750860" y="2946751"/>
            <a:ext cx="92214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 err="1">
                <a:solidFill>
                  <a:srgbClr val="ECECEC"/>
                </a:solidFill>
              </a:rPr>
              <a:t>Nhiều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tổ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chức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còn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sử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dụng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các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b="1" dirty="0">
                <a:solidFill>
                  <a:srgbClr val="ECECEC"/>
                </a:solidFill>
                <a:highlight>
                  <a:srgbClr val="E7715C"/>
                </a:highlight>
              </a:rPr>
              <a:t>phong </a:t>
            </a:r>
            <a:r>
              <a:rPr lang="vi-VN" sz="2400" b="1" dirty="0" err="1">
                <a:solidFill>
                  <a:srgbClr val="ECECEC"/>
                </a:solidFill>
                <a:highlight>
                  <a:srgbClr val="E7715C"/>
                </a:highlight>
              </a:rPr>
              <a:t>cách</a:t>
            </a:r>
            <a:r>
              <a:rPr lang="vi-VN" sz="2400" b="1" dirty="0">
                <a:solidFill>
                  <a:srgbClr val="ECECEC"/>
                </a:solidFill>
                <a:highlight>
                  <a:srgbClr val="E7715C"/>
                </a:highlight>
              </a:rPr>
              <a:t> </a:t>
            </a:r>
            <a:r>
              <a:rPr lang="vi-VN" sz="2400" b="1" dirty="0" err="1">
                <a:solidFill>
                  <a:srgbClr val="ECECEC"/>
                </a:solidFill>
                <a:highlight>
                  <a:srgbClr val="E7715C"/>
                </a:highlight>
              </a:rPr>
              <a:t>xã</a:t>
            </a:r>
            <a:r>
              <a:rPr lang="vi-VN" sz="2400" b="1" dirty="0">
                <a:solidFill>
                  <a:srgbClr val="ECECEC"/>
                </a:solidFill>
                <a:highlight>
                  <a:srgbClr val="E7715C"/>
                </a:highlight>
              </a:rPr>
              <a:t> </a:t>
            </a:r>
            <a:r>
              <a:rPr lang="vi-VN" sz="2400" b="1" dirty="0" err="1">
                <a:solidFill>
                  <a:srgbClr val="ECECEC"/>
                </a:solidFill>
                <a:highlight>
                  <a:srgbClr val="E7715C"/>
                </a:highlight>
              </a:rPr>
              <a:t>hội</a:t>
            </a:r>
            <a:r>
              <a:rPr lang="vi-VN" sz="2400" b="1" dirty="0">
                <a:solidFill>
                  <a:srgbClr val="ECECEC"/>
                </a:solidFill>
                <a:highlight>
                  <a:srgbClr val="E7715C"/>
                </a:highlight>
              </a:rPr>
              <a:t> </a:t>
            </a:r>
            <a:r>
              <a:rPr lang="vi-VN" sz="2400" dirty="0">
                <a:solidFill>
                  <a:srgbClr val="ECECEC"/>
                </a:solidFill>
              </a:rPr>
              <a:t>Trong </a:t>
            </a:r>
            <a:r>
              <a:rPr lang="vi-VN" sz="2400" dirty="0" err="1">
                <a:solidFill>
                  <a:srgbClr val="ECECEC"/>
                </a:solidFill>
              </a:rPr>
              <a:t>họat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động</a:t>
            </a:r>
            <a:r>
              <a:rPr lang="vi-VN" sz="2400" dirty="0">
                <a:solidFill>
                  <a:srgbClr val="ECECEC"/>
                </a:solidFill>
              </a:rPr>
              <a:t> xây </a:t>
            </a:r>
            <a:r>
              <a:rPr lang="vi-VN" sz="2400" dirty="0" err="1">
                <a:solidFill>
                  <a:srgbClr val="ECECEC"/>
                </a:solidFill>
              </a:rPr>
              <a:t>dựng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nhóm</a:t>
            </a:r>
            <a:r>
              <a:rPr lang="vi-VN" sz="2400" dirty="0">
                <a:solidFill>
                  <a:srgbClr val="ECECEC"/>
                </a:solidFill>
              </a:rPr>
              <a:t>. </a:t>
            </a:r>
            <a:r>
              <a:rPr lang="vi-VN" sz="2400" dirty="0" err="1">
                <a:solidFill>
                  <a:srgbClr val="ECECEC"/>
                </a:solidFill>
              </a:rPr>
              <a:t>Người</a:t>
            </a:r>
            <a:r>
              <a:rPr lang="vi-VN" sz="2400" dirty="0">
                <a:solidFill>
                  <a:srgbClr val="ECECEC"/>
                </a:solidFill>
              </a:rPr>
              <a:t> ta </a:t>
            </a:r>
            <a:r>
              <a:rPr lang="vi-VN" sz="2400" dirty="0" err="1">
                <a:solidFill>
                  <a:srgbClr val="ECECEC"/>
                </a:solidFill>
              </a:rPr>
              <a:t>được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nhận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xét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bằng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hành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cách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b="1" dirty="0" err="1">
                <a:solidFill>
                  <a:srgbClr val="ECECEC"/>
                </a:solidFill>
              </a:rPr>
              <a:t>hành</a:t>
            </a:r>
            <a:r>
              <a:rPr lang="vi-VN" sz="2400" b="1" dirty="0">
                <a:solidFill>
                  <a:srgbClr val="ECECEC"/>
                </a:solidFill>
              </a:rPr>
              <a:t> </a:t>
            </a:r>
            <a:r>
              <a:rPr lang="vi-VN" sz="2400" b="1" dirty="0" err="1">
                <a:solidFill>
                  <a:srgbClr val="ECECEC"/>
                </a:solidFill>
              </a:rPr>
              <a:t>xử</a:t>
            </a:r>
            <a:r>
              <a:rPr lang="vi-VN" sz="2400" b="1" dirty="0">
                <a:solidFill>
                  <a:srgbClr val="ECECEC"/>
                </a:solidFill>
              </a:rPr>
              <a:t> </a:t>
            </a:r>
            <a:r>
              <a:rPr lang="vi-VN" sz="2400" dirty="0">
                <a:solidFill>
                  <a:srgbClr val="ECECEC"/>
                </a:solidFill>
              </a:rPr>
              <a:t>trong </a:t>
            </a:r>
            <a:r>
              <a:rPr lang="vi-VN" sz="2400" dirty="0" err="1">
                <a:solidFill>
                  <a:srgbClr val="ECECEC"/>
                </a:solidFill>
              </a:rPr>
              <a:t>một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của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bốn</a:t>
            </a:r>
            <a:r>
              <a:rPr lang="vi-VN" sz="2400" dirty="0">
                <a:solidFill>
                  <a:srgbClr val="ECECEC"/>
                </a:solidFill>
              </a:rPr>
              <a:t> khu </a:t>
            </a:r>
            <a:r>
              <a:rPr lang="vi-VN" sz="2400" dirty="0" err="1">
                <a:solidFill>
                  <a:srgbClr val="ECECEC"/>
                </a:solidFill>
              </a:rPr>
              <a:t>vực</a:t>
            </a:r>
            <a:r>
              <a:rPr lang="vi-VN" sz="2400" dirty="0">
                <a:solidFill>
                  <a:srgbClr val="ECECEC"/>
                </a:solidFill>
              </a:rPr>
              <a:t>, </a:t>
            </a:r>
            <a:r>
              <a:rPr lang="vi-VN" sz="2400" dirty="0" err="1">
                <a:solidFill>
                  <a:srgbClr val="ECECEC"/>
                </a:solidFill>
              </a:rPr>
              <a:t>dựa</a:t>
            </a:r>
            <a:r>
              <a:rPr lang="vi-VN" sz="2400" dirty="0">
                <a:solidFill>
                  <a:srgbClr val="ECECEC"/>
                </a:solidFill>
              </a:rPr>
              <a:t> trên </a:t>
            </a:r>
            <a:r>
              <a:rPr lang="vi-VN" sz="2400" dirty="0" err="1">
                <a:solidFill>
                  <a:srgbClr val="ECECEC"/>
                </a:solidFill>
              </a:rPr>
              <a:t>sự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b="1" dirty="0" err="1">
                <a:solidFill>
                  <a:srgbClr val="ECECEC"/>
                </a:solidFill>
              </a:rPr>
              <a:t>quyết</a:t>
            </a:r>
            <a:r>
              <a:rPr lang="vi-VN" sz="2400" b="1" dirty="0">
                <a:solidFill>
                  <a:srgbClr val="ECECEC"/>
                </a:solidFill>
              </a:rPr>
              <a:t> </a:t>
            </a:r>
            <a:r>
              <a:rPr lang="vi-VN" sz="2400" b="1" dirty="0" err="1">
                <a:solidFill>
                  <a:srgbClr val="ECECEC"/>
                </a:solidFill>
              </a:rPr>
              <a:t>đoán</a:t>
            </a:r>
            <a:r>
              <a:rPr lang="vi-VN" sz="2400" b="1" dirty="0">
                <a:solidFill>
                  <a:srgbClr val="ECECEC"/>
                </a:solidFill>
              </a:rPr>
              <a:t> </a:t>
            </a:r>
            <a:r>
              <a:rPr lang="vi-VN" sz="2400" dirty="0" err="1">
                <a:solidFill>
                  <a:srgbClr val="ECECEC"/>
                </a:solidFill>
              </a:rPr>
              <a:t>và</a:t>
            </a:r>
            <a:r>
              <a:rPr lang="vi-VN" sz="2400" dirty="0">
                <a:solidFill>
                  <a:srgbClr val="ECECEC"/>
                </a:solidFill>
              </a:rPr>
              <a:t> </a:t>
            </a:r>
            <a:r>
              <a:rPr lang="vi-VN" sz="2400" b="1" dirty="0" err="1">
                <a:solidFill>
                  <a:srgbClr val="ECECEC"/>
                </a:solidFill>
              </a:rPr>
              <a:t>phản</a:t>
            </a:r>
            <a:r>
              <a:rPr lang="vi-VN" sz="2400" b="1" dirty="0">
                <a:solidFill>
                  <a:srgbClr val="ECECEC"/>
                </a:solidFill>
              </a:rPr>
              <a:t> </a:t>
            </a:r>
            <a:r>
              <a:rPr lang="vi-VN" sz="2400" b="1" dirty="0" err="1">
                <a:solidFill>
                  <a:srgbClr val="ECECEC"/>
                </a:solidFill>
              </a:rPr>
              <a:t>ứng</a:t>
            </a:r>
            <a:r>
              <a:rPr lang="vi-VN" sz="2400" dirty="0">
                <a:solidFill>
                  <a:srgbClr val="ECECEC"/>
                </a:solidFill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b="1" dirty="0">
                <a:solidFill>
                  <a:srgbClr val="ECECEC"/>
                </a:solidFill>
              </a:rPr>
              <a:t>Lôi </a:t>
            </a:r>
            <a:r>
              <a:rPr lang="vi-VN" sz="2400" b="1" dirty="0" err="1">
                <a:solidFill>
                  <a:srgbClr val="ECECEC"/>
                </a:solidFill>
              </a:rPr>
              <a:t>kéo</a:t>
            </a:r>
            <a:r>
              <a:rPr lang="vi-VN" sz="2400" b="1" dirty="0">
                <a:solidFill>
                  <a:srgbClr val="ECECEC"/>
                </a:solidFill>
              </a:rPr>
              <a:t> </a:t>
            </a:r>
            <a:r>
              <a:rPr lang="vi-VN" sz="2400" dirty="0">
                <a:solidFill>
                  <a:srgbClr val="ECECEC"/>
                </a:solidFill>
              </a:rPr>
              <a:t>(</a:t>
            </a:r>
            <a:r>
              <a:rPr lang="vi-VN" sz="2400" dirty="0" err="1">
                <a:solidFill>
                  <a:srgbClr val="ECECEC"/>
                </a:solidFill>
              </a:rPr>
              <a:t>Drivers</a:t>
            </a:r>
            <a:r>
              <a:rPr lang="vi-VN" sz="2400" dirty="0">
                <a:solidFill>
                  <a:srgbClr val="ECECEC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b="1" dirty="0" err="1">
                <a:solidFill>
                  <a:srgbClr val="ECECEC"/>
                </a:solidFill>
              </a:rPr>
              <a:t>Biểu</a:t>
            </a:r>
            <a:r>
              <a:rPr lang="vi-VN" sz="2400" b="1" dirty="0">
                <a:solidFill>
                  <a:srgbClr val="ECECEC"/>
                </a:solidFill>
              </a:rPr>
              <a:t> </a:t>
            </a:r>
            <a:r>
              <a:rPr lang="vi-VN" sz="2400" b="1" dirty="0" err="1">
                <a:solidFill>
                  <a:srgbClr val="ECECEC"/>
                </a:solidFill>
              </a:rPr>
              <a:t>thị</a:t>
            </a:r>
            <a:r>
              <a:rPr lang="vi-VN" sz="2400" b="1" dirty="0">
                <a:solidFill>
                  <a:srgbClr val="ECECEC"/>
                </a:solidFill>
              </a:rPr>
              <a:t> </a:t>
            </a:r>
            <a:r>
              <a:rPr lang="vi-VN" sz="2400" dirty="0">
                <a:solidFill>
                  <a:srgbClr val="ECECEC"/>
                </a:solidFill>
              </a:rPr>
              <a:t>(</a:t>
            </a:r>
            <a:r>
              <a:rPr lang="vi-VN" sz="2400" dirty="0" err="1">
                <a:solidFill>
                  <a:srgbClr val="ECECEC"/>
                </a:solidFill>
              </a:rPr>
              <a:t>Expressives</a:t>
            </a:r>
            <a:r>
              <a:rPr lang="vi-VN" sz="2400" dirty="0">
                <a:solidFill>
                  <a:srgbClr val="ECECEC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b="1" dirty="0">
                <a:solidFill>
                  <a:srgbClr val="ECECEC"/>
                </a:solidFill>
              </a:rPr>
              <a:t>Phân </a:t>
            </a:r>
            <a:r>
              <a:rPr lang="vi-VN" sz="2400" b="1" dirty="0" err="1">
                <a:solidFill>
                  <a:srgbClr val="ECECEC"/>
                </a:solidFill>
              </a:rPr>
              <a:t>tích</a:t>
            </a:r>
            <a:r>
              <a:rPr lang="vi-VN" sz="2400" b="1" dirty="0">
                <a:solidFill>
                  <a:srgbClr val="ECECEC"/>
                </a:solidFill>
              </a:rPr>
              <a:t> </a:t>
            </a:r>
            <a:r>
              <a:rPr lang="vi-VN" sz="2400" dirty="0">
                <a:solidFill>
                  <a:srgbClr val="ECECEC"/>
                </a:solidFill>
              </a:rPr>
              <a:t>(</a:t>
            </a:r>
            <a:r>
              <a:rPr lang="vi-VN" sz="2400" dirty="0" err="1">
                <a:solidFill>
                  <a:srgbClr val="ECECEC"/>
                </a:solidFill>
              </a:rPr>
              <a:t>Analyticals</a:t>
            </a:r>
            <a:r>
              <a:rPr lang="vi-VN" sz="2400" dirty="0">
                <a:solidFill>
                  <a:srgbClr val="ECECEC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b="1" dirty="0" err="1">
                <a:solidFill>
                  <a:srgbClr val="ECECEC"/>
                </a:solidFill>
              </a:rPr>
              <a:t>Dễ</a:t>
            </a:r>
            <a:r>
              <a:rPr lang="vi-VN" sz="2400" b="1" dirty="0">
                <a:solidFill>
                  <a:srgbClr val="ECECEC"/>
                </a:solidFill>
              </a:rPr>
              <a:t> </a:t>
            </a:r>
            <a:r>
              <a:rPr lang="vi-VN" sz="2400" b="1" dirty="0" err="1">
                <a:solidFill>
                  <a:srgbClr val="ECECEC"/>
                </a:solidFill>
              </a:rPr>
              <a:t>kết</a:t>
            </a:r>
            <a:r>
              <a:rPr lang="vi-VN" sz="2400" b="1" dirty="0">
                <a:solidFill>
                  <a:srgbClr val="ECECEC"/>
                </a:solidFill>
              </a:rPr>
              <a:t> thân </a:t>
            </a:r>
            <a:r>
              <a:rPr lang="vi-VN" sz="2400" dirty="0">
                <a:solidFill>
                  <a:srgbClr val="ECECEC"/>
                </a:solidFill>
              </a:rPr>
              <a:t>(</a:t>
            </a:r>
            <a:r>
              <a:rPr lang="vi-VN" sz="2400" dirty="0" err="1">
                <a:solidFill>
                  <a:srgbClr val="ECECEC"/>
                </a:solidFill>
              </a:rPr>
              <a:t>Amiables</a:t>
            </a:r>
            <a:r>
              <a:rPr lang="vi-VN" sz="2400" dirty="0">
                <a:solidFill>
                  <a:srgbClr val="ECECEC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7967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Nhóm 11">
            <a:extLst>
              <a:ext uri="{FF2B5EF4-FFF2-40B4-BE49-F238E27FC236}">
                <a16:creationId xmlns:a16="http://schemas.microsoft.com/office/drawing/2014/main" id="{23720C2E-830A-4C44-9002-38DE0034F33B}"/>
              </a:ext>
            </a:extLst>
          </p:cNvPr>
          <p:cNvGrpSpPr/>
          <p:nvPr/>
        </p:nvGrpSpPr>
        <p:grpSpPr>
          <a:xfrm>
            <a:off x="9412676" y="188430"/>
            <a:ext cx="2467333" cy="1276639"/>
            <a:chOff x="772161" y="2530412"/>
            <a:chExt cx="2467333" cy="1276639"/>
          </a:xfrm>
        </p:grpSpPr>
        <p:grpSp>
          <p:nvGrpSpPr>
            <p:cNvPr id="13" name="Nhóm 12">
              <a:extLst>
                <a:ext uri="{FF2B5EF4-FFF2-40B4-BE49-F238E27FC236}">
                  <a16:creationId xmlns:a16="http://schemas.microsoft.com/office/drawing/2014/main" id="{6B4C9534-27CA-4770-843A-21A387C43E2E}"/>
                </a:ext>
              </a:extLst>
            </p:cNvPr>
            <p:cNvGrpSpPr/>
            <p:nvPr/>
          </p:nvGrpSpPr>
          <p:grpSpPr>
            <a:xfrm>
              <a:off x="806161" y="2560556"/>
              <a:ext cx="2433333" cy="1246495"/>
              <a:chOff x="1173178" y="2565384"/>
              <a:chExt cx="2433333" cy="1246495"/>
            </a:xfrm>
          </p:grpSpPr>
          <p:sp>
            <p:nvSpPr>
              <p:cNvPr id="15" name="Hình chữ nhật: Góc Tròn 14">
                <a:extLst>
                  <a:ext uri="{FF2B5EF4-FFF2-40B4-BE49-F238E27FC236}">
                    <a16:creationId xmlns:a16="http://schemas.microsoft.com/office/drawing/2014/main" id="{5C6AA751-1F66-405D-B58C-5448E0490A96}"/>
                  </a:ext>
                </a:extLst>
              </p:cNvPr>
              <p:cNvSpPr/>
              <p:nvPr/>
            </p:nvSpPr>
            <p:spPr>
              <a:xfrm>
                <a:off x="1616551" y="2862288"/>
                <a:ext cx="1989960" cy="687823"/>
              </a:xfrm>
              <a:prstGeom prst="roundRect">
                <a:avLst/>
              </a:prstGeom>
              <a:solidFill>
                <a:srgbClr val="E7715C"/>
              </a:solidFill>
              <a:ln w="28575">
                <a:solidFill>
                  <a:srgbClr val="E771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vi-VN" b="1" dirty="0">
                    <a:solidFill>
                      <a:srgbClr val="E7715C"/>
                    </a:solidFill>
                    <a:highlight>
                      <a:srgbClr val="ECECEC"/>
                    </a:highlight>
                  </a:rPr>
                  <a:t>QUY TRÌNH</a:t>
                </a:r>
              </a:p>
              <a:p>
                <a:r>
                  <a:rPr lang="vi-VN" sz="1800" b="1" dirty="0">
                    <a:solidFill>
                      <a:schemeClr val="bg1"/>
                    </a:solidFill>
                  </a:rPr>
                  <a:t>QL NGUỒN NL</a:t>
                </a:r>
              </a:p>
            </p:txBody>
          </p:sp>
          <p:sp>
            <p:nvSpPr>
              <p:cNvPr id="16" name="Hộp Văn bản 15">
                <a:extLst>
                  <a:ext uri="{FF2B5EF4-FFF2-40B4-BE49-F238E27FC236}">
                    <a16:creationId xmlns:a16="http://schemas.microsoft.com/office/drawing/2014/main" id="{36C29335-469E-4782-B7CD-31805F647876}"/>
                  </a:ext>
                </a:extLst>
              </p:cNvPr>
              <p:cNvSpPr txBox="1"/>
              <p:nvPr/>
            </p:nvSpPr>
            <p:spPr>
              <a:xfrm>
                <a:off x="1173178" y="2565384"/>
                <a:ext cx="45719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sz="7500" b="1" dirty="0">
                    <a:solidFill>
                      <a:srgbClr val="E7715C"/>
                    </a:solidFill>
                  </a:rPr>
                  <a:t>5</a:t>
                </a:r>
              </a:p>
            </p:txBody>
          </p:sp>
        </p:grpSp>
        <p:sp>
          <p:nvSpPr>
            <p:cNvPr id="14" name="Hộp Văn bản 13">
              <a:extLst>
                <a:ext uri="{FF2B5EF4-FFF2-40B4-BE49-F238E27FC236}">
                  <a16:creationId xmlns:a16="http://schemas.microsoft.com/office/drawing/2014/main" id="{41034A14-93FF-414C-A168-24BF9798CA26}"/>
                </a:ext>
              </a:extLst>
            </p:cNvPr>
            <p:cNvSpPr txBox="1"/>
            <p:nvPr/>
          </p:nvSpPr>
          <p:spPr>
            <a:xfrm>
              <a:off x="772161" y="2530412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ln>
                    <a:solidFill>
                      <a:schemeClr val="bg1"/>
                    </a:solidFill>
                  </a:ln>
                  <a:noFill/>
                </a:rPr>
                <a:t>5</a:t>
              </a:r>
            </a:p>
          </p:txBody>
        </p:sp>
      </p:grp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0DBF6CD8-7DE8-475B-89F0-1E87B6601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EC4F-2863-4258-8DA6-7E72115F78B1}" type="slidenum">
              <a:rPr lang="vi-VN" smtClean="0"/>
              <a:t>23</a:t>
            </a:fld>
            <a:endParaRPr lang="vi-VN" dirty="0"/>
          </a:p>
        </p:txBody>
      </p:sp>
      <p:pic>
        <p:nvPicPr>
          <p:cNvPr id="19" name="Đồ họa 18" descr="Mạng">
            <a:extLst>
              <a:ext uri="{FF2B5EF4-FFF2-40B4-BE49-F238E27FC236}">
                <a16:creationId xmlns:a16="http://schemas.microsoft.com/office/drawing/2014/main" id="{9AC791C9-061E-442E-96A0-7826971DB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7343" y="33611"/>
            <a:ext cx="892941" cy="892941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510FBD55-506A-49CB-85EC-814A7B6B83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81" y="1028731"/>
            <a:ext cx="736600" cy="736600"/>
          </a:xfrm>
          <a:prstGeom prst="rect">
            <a:avLst/>
          </a:prstGeom>
        </p:spPr>
      </p:pic>
      <p:pic>
        <p:nvPicPr>
          <p:cNvPr id="28" name="Hình ảnh 27">
            <a:extLst>
              <a:ext uri="{FF2B5EF4-FFF2-40B4-BE49-F238E27FC236}">
                <a16:creationId xmlns:a16="http://schemas.microsoft.com/office/drawing/2014/main" id="{78A13B9B-7444-416C-905B-A4B641C990D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06" y="1031435"/>
            <a:ext cx="736600" cy="736600"/>
          </a:xfrm>
          <a:prstGeom prst="rect">
            <a:avLst/>
          </a:prstGeom>
        </p:spPr>
      </p:pic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BCD1F738-D4AC-472B-88C9-064BC4A6ADF6}"/>
              </a:ext>
            </a:extLst>
          </p:cNvPr>
          <p:cNvSpPr txBox="1"/>
          <p:nvPr/>
        </p:nvSpPr>
        <p:spPr>
          <a:xfrm flipH="1">
            <a:off x="990081" y="1196976"/>
            <a:ext cx="2944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 err="1">
                <a:solidFill>
                  <a:srgbClr val="ECECEC"/>
                </a:solidFill>
              </a:rPr>
              <a:t>Chọn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tuyến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b="1" dirty="0">
                <a:solidFill>
                  <a:srgbClr val="ECECEC"/>
                </a:solidFill>
                <a:highlight>
                  <a:srgbClr val="E7715C"/>
                </a:highlight>
              </a:rPr>
              <a:t>NHÂN LỰC</a:t>
            </a: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5C64CF5B-F0DC-4CBE-A923-D76DACB4DA25}"/>
              </a:ext>
            </a:extLst>
          </p:cNvPr>
          <p:cNvSpPr txBox="1"/>
          <p:nvPr/>
        </p:nvSpPr>
        <p:spPr>
          <a:xfrm flipH="1">
            <a:off x="856731" y="401421"/>
            <a:ext cx="3030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 err="1">
                <a:solidFill>
                  <a:srgbClr val="ECECEC"/>
                </a:solidFill>
              </a:rPr>
              <a:t>Lập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b="1" dirty="0">
                <a:solidFill>
                  <a:srgbClr val="ECECEC"/>
                </a:solidFill>
                <a:highlight>
                  <a:srgbClr val="E7715C"/>
                </a:highlight>
              </a:rPr>
              <a:t>KẾ HOẠCH </a:t>
            </a:r>
            <a:r>
              <a:rPr lang="vi-VN" sz="2000" dirty="0" err="1">
                <a:solidFill>
                  <a:srgbClr val="ECECEC"/>
                </a:solidFill>
              </a:rPr>
              <a:t>tổ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chức</a:t>
            </a:r>
            <a:endParaRPr lang="vi-VN" sz="2000" dirty="0">
              <a:solidFill>
                <a:srgbClr val="ECECEC"/>
              </a:solidFill>
            </a:endParaRPr>
          </a:p>
        </p:txBody>
      </p:sp>
      <p:pic>
        <p:nvPicPr>
          <p:cNvPr id="20" name="Hình ảnh 19">
            <a:extLst>
              <a:ext uri="{FF2B5EF4-FFF2-40B4-BE49-F238E27FC236}">
                <a16:creationId xmlns:a16="http://schemas.microsoft.com/office/drawing/2014/main" id="{06BE176D-5047-42CC-BC42-A15D05DFE1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05" y="239706"/>
            <a:ext cx="736601" cy="736601"/>
          </a:xfrm>
          <a:prstGeom prst="rect">
            <a:avLst/>
          </a:prstGeom>
        </p:spPr>
      </p:pic>
      <p:pic>
        <p:nvPicPr>
          <p:cNvPr id="21" name="Hình ảnh 20">
            <a:extLst>
              <a:ext uri="{FF2B5EF4-FFF2-40B4-BE49-F238E27FC236}">
                <a16:creationId xmlns:a16="http://schemas.microsoft.com/office/drawing/2014/main" id="{B67FDD40-0899-4127-85D8-49648D0D977F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05" y="246527"/>
            <a:ext cx="736601" cy="736601"/>
          </a:xfrm>
          <a:prstGeom prst="rect">
            <a:avLst/>
          </a:prstGeom>
        </p:spPr>
      </p:pic>
      <p:pic>
        <p:nvPicPr>
          <p:cNvPr id="23" name="Hình ảnh 22">
            <a:extLst>
              <a:ext uri="{FF2B5EF4-FFF2-40B4-BE49-F238E27FC236}">
                <a16:creationId xmlns:a16="http://schemas.microsoft.com/office/drawing/2014/main" id="{720179CA-549C-4E15-A51A-2066107322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2" y="1765331"/>
            <a:ext cx="952500" cy="952500"/>
          </a:xfrm>
          <a:prstGeom prst="rect">
            <a:avLst/>
          </a:prstGeom>
        </p:spPr>
      </p:pic>
      <p:pic>
        <p:nvPicPr>
          <p:cNvPr id="25" name="Hình ảnh 24">
            <a:extLst>
              <a:ext uri="{FF2B5EF4-FFF2-40B4-BE49-F238E27FC236}">
                <a16:creationId xmlns:a16="http://schemas.microsoft.com/office/drawing/2014/main" id="{90244365-E1A3-484D-84C2-E38BB0D9A553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25" y="1765331"/>
            <a:ext cx="952500" cy="952500"/>
          </a:xfrm>
          <a:prstGeom prst="rect">
            <a:avLst/>
          </a:prstGeom>
        </p:spPr>
      </p:pic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39E0AF26-A0F4-43AC-BCA5-FAAAC3786073}"/>
              </a:ext>
            </a:extLst>
          </p:cNvPr>
          <p:cNvSpPr txBox="1"/>
          <p:nvPr/>
        </p:nvSpPr>
        <p:spPr>
          <a:xfrm flipH="1">
            <a:off x="932478" y="1887638"/>
            <a:ext cx="2793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 err="1">
                <a:solidFill>
                  <a:srgbClr val="ECECEC"/>
                </a:solidFill>
              </a:rPr>
              <a:t>Hoạt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động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b="1" dirty="0">
                <a:solidFill>
                  <a:srgbClr val="ECECEC"/>
                </a:solidFill>
                <a:highlight>
                  <a:srgbClr val="E7715C"/>
                </a:highlight>
              </a:rPr>
              <a:t>ĐÀO TẠO </a:t>
            </a:r>
            <a:r>
              <a:rPr lang="vi-VN" sz="2000" dirty="0" err="1">
                <a:solidFill>
                  <a:srgbClr val="ECECEC"/>
                </a:solidFill>
              </a:rPr>
              <a:t>và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b="1" dirty="0">
                <a:solidFill>
                  <a:srgbClr val="ECECEC"/>
                </a:solidFill>
                <a:highlight>
                  <a:srgbClr val="E7715C"/>
                </a:highlight>
              </a:rPr>
              <a:t>TEAMBUILDING</a:t>
            </a:r>
          </a:p>
        </p:txBody>
      </p:sp>
      <p:cxnSp>
        <p:nvCxnSpPr>
          <p:cNvPr id="27" name="Đường kết nối: Mũi tên Gấp khúc 26">
            <a:extLst>
              <a:ext uri="{FF2B5EF4-FFF2-40B4-BE49-F238E27FC236}">
                <a16:creationId xmlns:a16="http://schemas.microsoft.com/office/drawing/2014/main" id="{3656A5F3-6820-4E41-8AD1-A25AD84DF443}"/>
              </a:ext>
            </a:extLst>
          </p:cNvPr>
          <p:cNvCxnSpPr>
            <a:cxnSpLocks/>
            <a:stCxn id="25" idx="2"/>
          </p:cNvCxnSpPr>
          <p:nvPr/>
        </p:nvCxnSpPr>
        <p:spPr>
          <a:xfrm rot="16200000" flipH="1">
            <a:off x="673778" y="2635928"/>
            <a:ext cx="711168" cy="874974"/>
          </a:xfrm>
          <a:prstGeom prst="bentConnector2">
            <a:avLst/>
          </a:prstGeom>
          <a:ln w="28575">
            <a:solidFill>
              <a:srgbClr val="ECECEC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Hình chữ nhật 28">
            <a:extLst>
              <a:ext uri="{FF2B5EF4-FFF2-40B4-BE49-F238E27FC236}">
                <a16:creationId xmlns:a16="http://schemas.microsoft.com/office/drawing/2014/main" id="{2BDF2795-3E3C-4B68-A890-0032C50FD21E}"/>
              </a:ext>
            </a:extLst>
          </p:cNvPr>
          <p:cNvSpPr/>
          <p:nvPr/>
        </p:nvSpPr>
        <p:spPr>
          <a:xfrm>
            <a:off x="1481364" y="2715127"/>
            <a:ext cx="5267779" cy="3576019"/>
          </a:xfrm>
          <a:prstGeom prst="rect">
            <a:avLst/>
          </a:prstGeom>
          <a:noFill/>
          <a:ln w="19050">
            <a:solidFill>
              <a:srgbClr val="ECEC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6EE10C84-C17A-4FD7-926F-1E0F2169FA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2998" y="2838450"/>
            <a:ext cx="4901973" cy="329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574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Đồ họa 3" descr="Mạng">
            <a:extLst>
              <a:ext uri="{FF2B5EF4-FFF2-40B4-BE49-F238E27FC236}">
                <a16:creationId xmlns:a16="http://schemas.microsoft.com/office/drawing/2014/main" id="{83DD2A85-87A3-414A-ADDB-6F366CF1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654" y="829932"/>
            <a:ext cx="4722726" cy="4722726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E9EF77C3-419F-4991-B3D7-7FFBE6C0DDAA}"/>
              </a:ext>
            </a:extLst>
          </p:cNvPr>
          <p:cNvSpPr txBox="1"/>
          <p:nvPr/>
        </p:nvSpPr>
        <p:spPr>
          <a:xfrm>
            <a:off x="5066380" y="1067636"/>
            <a:ext cx="693034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400" b="1" dirty="0">
                <a:solidFill>
                  <a:srgbClr val="E7715C"/>
                </a:solidFill>
              </a:rPr>
              <a:t>THANK</a:t>
            </a:r>
            <a:r>
              <a:rPr lang="vi-VN" sz="5400" b="1" dirty="0">
                <a:solidFill>
                  <a:schemeClr val="bg1"/>
                </a:solidFill>
              </a:rPr>
              <a:t> </a:t>
            </a:r>
          </a:p>
          <a:p>
            <a:r>
              <a:rPr lang="vi-VN" sz="5400" b="1" dirty="0">
                <a:solidFill>
                  <a:srgbClr val="3485BB"/>
                </a:solidFill>
              </a:rPr>
              <a:t>YOU</a:t>
            </a:r>
            <a:r>
              <a:rPr lang="vi-VN" sz="5400" b="1" dirty="0">
                <a:solidFill>
                  <a:schemeClr val="bg1"/>
                </a:solidFill>
              </a:rPr>
              <a:t> </a:t>
            </a:r>
          </a:p>
          <a:p>
            <a:r>
              <a:rPr lang="vi-VN" sz="5400" b="1" dirty="0">
                <a:solidFill>
                  <a:srgbClr val="2DA78B"/>
                </a:solidFill>
              </a:rPr>
              <a:t>VERY MUCH</a:t>
            </a:r>
          </a:p>
          <a:p>
            <a:r>
              <a:rPr lang="vi-VN" sz="5400" b="1" dirty="0">
                <a:solidFill>
                  <a:srgbClr val="E06F26"/>
                </a:solidFill>
              </a:rPr>
              <a:t>FOR </a:t>
            </a:r>
          </a:p>
          <a:p>
            <a:r>
              <a:rPr lang="vi-VN" sz="5400" b="1" dirty="0">
                <a:solidFill>
                  <a:srgbClr val="E6B02A"/>
                </a:solidFill>
              </a:rPr>
              <a:t>YOUR ATTENTION!</a:t>
            </a:r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467BC66E-B21C-4774-87B0-04076B55E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EC4F-2863-4258-8DA6-7E72115F78B1}" type="slidenum">
              <a:rPr lang="vi-VN" smtClean="0"/>
              <a:t>24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31674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Hình ảnh 32">
            <a:extLst>
              <a:ext uri="{FF2B5EF4-FFF2-40B4-BE49-F238E27FC236}">
                <a16:creationId xmlns:a16="http://schemas.microsoft.com/office/drawing/2014/main" id="{4FA28577-4E61-4E09-A8F8-6E1EC94987D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794" y="1758643"/>
            <a:ext cx="952500" cy="952500"/>
          </a:xfrm>
          <a:prstGeom prst="rect">
            <a:avLst/>
          </a:prstGeom>
        </p:spPr>
      </p:pic>
      <p:grpSp>
        <p:nvGrpSpPr>
          <p:cNvPr id="26" name="Nhóm 25">
            <a:extLst>
              <a:ext uri="{FF2B5EF4-FFF2-40B4-BE49-F238E27FC236}">
                <a16:creationId xmlns:a16="http://schemas.microsoft.com/office/drawing/2014/main" id="{B3281312-B27E-4420-867A-7C9AF77ED733}"/>
              </a:ext>
            </a:extLst>
          </p:cNvPr>
          <p:cNvGrpSpPr/>
          <p:nvPr/>
        </p:nvGrpSpPr>
        <p:grpSpPr>
          <a:xfrm>
            <a:off x="15463" y="-19089"/>
            <a:ext cx="3828023" cy="1280498"/>
            <a:chOff x="4085844" y="312666"/>
            <a:chExt cx="3828023" cy="1280498"/>
          </a:xfrm>
        </p:grpSpPr>
        <p:grpSp>
          <p:nvGrpSpPr>
            <p:cNvPr id="27" name="Nhóm 26">
              <a:extLst>
                <a:ext uri="{FF2B5EF4-FFF2-40B4-BE49-F238E27FC236}">
                  <a16:creationId xmlns:a16="http://schemas.microsoft.com/office/drawing/2014/main" id="{E30F8CB9-3DF0-469F-BBEE-C22865199681}"/>
                </a:ext>
              </a:extLst>
            </p:cNvPr>
            <p:cNvGrpSpPr/>
            <p:nvPr/>
          </p:nvGrpSpPr>
          <p:grpSpPr>
            <a:xfrm>
              <a:off x="4123802" y="346669"/>
              <a:ext cx="3790065" cy="1246495"/>
              <a:chOff x="3892750" y="313845"/>
              <a:chExt cx="3790065" cy="1246495"/>
            </a:xfrm>
          </p:grpSpPr>
          <p:sp>
            <p:nvSpPr>
              <p:cNvPr id="30" name="Hình chữ nhật: Góc Tròn 29">
                <a:extLst>
                  <a:ext uri="{FF2B5EF4-FFF2-40B4-BE49-F238E27FC236}">
                    <a16:creationId xmlns:a16="http://schemas.microsoft.com/office/drawing/2014/main" id="{1C4A575E-382C-4FC5-AB92-96F94DBD87E8}"/>
                  </a:ext>
                </a:extLst>
              </p:cNvPr>
              <p:cNvSpPr/>
              <p:nvPr/>
            </p:nvSpPr>
            <p:spPr>
              <a:xfrm>
                <a:off x="4373517" y="588201"/>
                <a:ext cx="3309298" cy="687823"/>
              </a:xfrm>
              <a:prstGeom prst="roundRect">
                <a:avLst/>
              </a:prstGeom>
              <a:solidFill>
                <a:srgbClr val="E6B02A"/>
              </a:solidFill>
              <a:ln w="28575">
                <a:solidFill>
                  <a:srgbClr val="E6B0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vi-VN" b="1" dirty="0">
                    <a:solidFill>
                      <a:srgbClr val="FFC000"/>
                    </a:solidFill>
                    <a:highlight>
                      <a:srgbClr val="ECECEC"/>
                    </a:highlight>
                  </a:rPr>
                  <a:t>VÌ SAO</a:t>
                </a:r>
              </a:p>
              <a:p>
                <a:r>
                  <a:rPr lang="vi-VN" sz="1800" b="1" dirty="0">
                    <a:solidFill>
                      <a:schemeClr val="bg1"/>
                    </a:solidFill>
                  </a:rPr>
                  <a:t>PHẢI QUẢN LÍ NGUỒN NL</a:t>
                </a:r>
              </a:p>
            </p:txBody>
          </p:sp>
          <p:sp>
            <p:nvSpPr>
              <p:cNvPr id="32" name="Hộp Văn bản 31">
                <a:extLst>
                  <a:ext uri="{FF2B5EF4-FFF2-40B4-BE49-F238E27FC236}">
                    <a16:creationId xmlns:a16="http://schemas.microsoft.com/office/drawing/2014/main" id="{4B10021D-EB62-44D3-B5EC-57E3D786F3E0}"/>
                  </a:ext>
                </a:extLst>
              </p:cNvPr>
              <p:cNvSpPr txBox="1"/>
              <p:nvPr/>
            </p:nvSpPr>
            <p:spPr>
              <a:xfrm>
                <a:off x="3892750" y="313845"/>
                <a:ext cx="490293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sz="7500" b="1" dirty="0">
                    <a:solidFill>
                      <a:srgbClr val="E6B02A"/>
                    </a:solidFill>
                  </a:rPr>
                  <a:t>1</a:t>
                </a:r>
              </a:p>
            </p:txBody>
          </p:sp>
        </p:grpSp>
        <p:sp>
          <p:nvSpPr>
            <p:cNvPr id="29" name="Hộp Văn bản 28">
              <a:extLst>
                <a:ext uri="{FF2B5EF4-FFF2-40B4-BE49-F238E27FC236}">
                  <a16:creationId xmlns:a16="http://schemas.microsoft.com/office/drawing/2014/main" id="{A41DED64-F6DC-426C-97DB-82603B22F092}"/>
                </a:ext>
              </a:extLst>
            </p:cNvPr>
            <p:cNvSpPr txBox="1"/>
            <p:nvPr/>
          </p:nvSpPr>
          <p:spPr>
            <a:xfrm>
              <a:off x="4085844" y="312666"/>
              <a:ext cx="582601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ln>
                    <a:solidFill>
                      <a:schemeClr val="bg1"/>
                    </a:solidFill>
                  </a:ln>
                  <a:noFill/>
                </a:rPr>
                <a:t>1</a:t>
              </a:r>
            </a:p>
          </p:txBody>
        </p:sp>
      </p:grp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41BDF129-A541-4210-ABA4-D0F4690C9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EC4F-2863-4258-8DA6-7E72115F78B1}" type="slidenum">
              <a:rPr lang="vi-VN" smtClean="0"/>
              <a:t>2</a:t>
            </a:fld>
            <a:endParaRPr lang="vi-VN"/>
          </a:p>
        </p:txBody>
      </p:sp>
      <p:sp>
        <p:nvSpPr>
          <p:cNvPr id="39" name="Hộp Văn bản 38">
            <a:extLst>
              <a:ext uri="{FF2B5EF4-FFF2-40B4-BE49-F238E27FC236}">
                <a16:creationId xmlns:a16="http://schemas.microsoft.com/office/drawing/2014/main" id="{ED9C6453-07E9-495E-BA8A-758C8D01BF91}"/>
              </a:ext>
            </a:extLst>
          </p:cNvPr>
          <p:cNvSpPr txBox="1"/>
          <p:nvPr/>
        </p:nvSpPr>
        <p:spPr>
          <a:xfrm>
            <a:off x="2051184" y="1743737"/>
            <a:ext cx="763694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tabLst>
                <a:tab pos="627063" algn="l"/>
              </a:tabLst>
            </a:pPr>
            <a:r>
              <a:rPr lang="vi-VN" sz="4000" b="1" dirty="0" err="1">
                <a:solidFill>
                  <a:schemeClr val="bg1"/>
                </a:solidFill>
                <a:highlight>
                  <a:srgbClr val="E6B02A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Yếu</a:t>
            </a:r>
            <a:r>
              <a:rPr lang="vi-VN" sz="4000" b="1" dirty="0">
                <a:solidFill>
                  <a:schemeClr val="bg1"/>
                </a:solidFill>
                <a:highlight>
                  <a:srgbClr val="E6B02A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4000" b="1" dirty="0" err="1">
                <a:solidFill>
                  <a:schemeClr val="bg1"/>
                </a:solidFill>
                <a:highlight>
                  <a:srgbClr val="E6B02A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tố</a:t>
            </a:r>
            <a:r>
              <a:rPr lang="vi-VN" sz="4000" b="1" dirty="0">
                <a:solidFill>
                  <a:schemeClr val="bg1"/>
                </a:solidFill>
                <a:highlight>
                  <a:srgbClr val="E6B02A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 </a:t>
            </a:r>
            <a:r>
              <a:rPr lang="vi-VN" sz="4000" b="1" dirty="0" err="1">
                <a:solidFill>
                  <a:schemeClr val="bg1"/>
                </a:solidFill>
                <a:highlight>
                  <a:srgbClr val="E6B02A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vi-VN" sz="4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quyết</a:t>
            </a:r>
            <a:r>
              <a:rPr lang="vi-VN" sz="24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vi-VN" sz="24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vi-VN" sz="24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vi-VN" sz="24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vi-VN" sz="24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công hay </a:t>
            </a:r>
            <a:r>
              <a:rPr lang="vi-VN" sz="2400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thất</a:t>
            </a:r>
            <a:r>
              <a:rPr lang="vi-VN" sz="24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bại</a:t>
            </a:r>
            <a:r>
              <a:rPr lang="vi-VN" sz="24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vi-VN" sz="24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vi-VN" sz="24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án</a:t>
            </a:r>
            <a:r>
              <a:rPr lang="vi-VN" sz="24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vi-VN" sz="24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tổ</a:t>
            </a:r>
            <a:r>
              <a:rPr lang="vi-VN" sz="24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vi-VN" sz="24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5C02AAB8-9D7A-488A-9464-C8B58892F11F}"/>
              </a:ext>
            </a:extLst>
          </p:cNvPr>
          <p:cNvSpPr txBox="1"/>
          <p:nvPr/>
        </p:nvSpPr>
        <p:spPr>
          <a:xfrm>
            <a:off x="2071699" y="3492693"/>
            <a:ext cx="8698878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tabLst>
                <a:tab pos="627063" algn="l"/>
              </a:tabLst>
            </a:pPr>
            <a:r>
              <a:rPr lang="vi-VN" sz="2800" b="1" dirty="0" err="1">
                <a:solidFill>
                  <a:schemeClr val="bg1"/>
                </a:solidFill>
                <a:highlight>
                  <a:srgbClr val="E6B02A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vi-VN" sz="2800" b="1" dirty="0">
                <a:solidFill>
                  <a:schemeClr val="bg1"/>
                </a:solidFill>
                <a:highlight>
                  <a:srgbClr val="E6B02A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800" b="1" dirty="0" err="1">
                <a:solidFill>
                  <a:schemeClr val="bg1"/>
                </a:solidFill>
                <a:highlight>
                  <a:srgbClr val="E6B02A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vi-VN" sz="2800" b="1" dirty="0">
                <a:solidFill>
                  <a:schemeClr val="bg1"/>
                </a:solidFill>
                <a:highlight>
                  <a:srgbClr val="E6B02A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800" b="1" dirty="0" err="1">
                <a:solidFill>
                  <a:schemeClr val="bg1"/>
                </a:solidFill>
                <a:highlight>
                  <a:srgbClr val="E6B02A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nguồn</a:t>
            </a:r>
            <a:r>
              <a:rPr lang="vi-VN" sz="2800" b="1" dirty="0">
                <a:solidFill>
                  <a:schemeClr val="bg1"/>
                </a:solidFill>
                <a:highlight>
                  <a:srgbClr val="E6B02A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 nhân </a:t>
            </a:r>
            <a:r>
              <a:rPr lang="vi-VN" sz="2800" b="1" dirty="0" err="1">
                <a:solidFill>
                  <a:schemeClr val="bg1"/>
                </a:solidFill>
                <a:highlight>
                  <a:srgbClr val="E6B02A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lực</a:t>
            </a:r>
            <a:r>
              <a:rPr lang="vi-VN" sz="2800" b="1" dirty="0">
                <a:solidFill>
                  <a:schemeClr val="bg1"/>
                </a:solidFill>
                <a:highlight>
                  <a:srgbClr val="E6B02A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800" b="1" dirty="0" err="1">
                <a:solidFill>
                  <a:schemeClr val="bg1"/>
                </a:solidFill>
                <a:highlight>
                  <a:srgbClr val="E6B02A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vi-VN" sz="2800" b="1" dirty="0">
                <a:solidFill>
                  <a:schemeClr val="bg1"/>
                </a:solidFill>
                <a:highlight>
                  <a:srgbClr val="E6B02A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 doanh </a:t>
            </a:r>
            <a:r>
              <a:rPr lang="vi-VN" sz="2800" b="1" dirty="0" err="1">
                <a:solidFill>
                  <a:schemeClr val="bg1"/>
                </a:solidFill>
                <a:highlight>
                  <a:srgbClr val="E6B02A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nghiệp</a:t>
            </a:r>
            <a:r>
              <a:rPr lang="vi-VN" sz="2800" b="1" dirty="0">
                <a:solidFill>
                  <a:schemeClr val="bg1"/>
                </a:solidFill>
                <a:highlight>
                  <a:srgbClr val="E6B02A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indent="-342900" algn="just">
              <a:buFont typeface="Arial" panose="020B0604020202020204" pitchFamily="34" charset="0"/>
              <a:buChar char="•"/>
              <a:tabLst>
                <a:tab pos="627063" algn="l"/>
              </a:tabLst>
            </a:pPr>
            <a:r>
              <a:rPr lang="vi-VN" sz="24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Xây </a:t>
            </a:r>
            <a:r>
              <a:rPr lang="vi-VN" sz="2400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r>
              <a:rPr lang="vi-VN" sz="24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sz="2400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vi-VN" sz="24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hướng</a:t>
            </a:r>
            <a:r>
              <a:rPr lang="vi-VN" sz="24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sz="2400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giám</a:t>
            </a:r>
            <a:r>
              <a:rPr lang="vi-VN" sz="24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sát</a:t>
            </a:r>
            <a:r>
              <a:rPr lang="vi-VN" sz="24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vi-VN" sz="24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vi-VN" sz="24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nhân </a:t>
            </a:r>
            <a:r>
              <a:rPr lang="vi-VN" sz="2400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vi-VN" sz="24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sao cho </a:t>
            </a:r>
            <a:r>
              <a:rPr lang="vi-VN" sz="2400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vi-VN" sz="24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vi-VN" sz="24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đúng</a:t>
            </a:r>
            <a:r>
              <a:rPr lang="vi-VN" sz="24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theo </a:t>
            </a:r>
            <a:r>
              <a:rPr lang="vi-VN" sz="2400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vi-VN" sz="24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tiêu </a:t>
            </a:r>
            <a:r>
              <a:rPr lang="vi-VN" sz="2400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chiến</a:t>
            </a:r>
            <a:r>
              <a:rPr lang="vi-VN" sz="24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lược</a:t>
            </a:r>
            <a:r>
              <a:rPr lang="vi-VN" sz="24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vi-VN" sz="24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vi-VN" sz="24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vạch</a:t>
            </a:r>
            <a:r>
              <a:rPr lang="vi-VN" sz="24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ra.</a:t>
            </a:r>
          </a:p>
          <a:p>
            <a:pPr marL="342900" indent="-342900" algn="just">
              <a:buFont typeface="Arial" panose="020B0604020202020204" pitchFamily="34" charset="0"/>
              <a:buChar char="•"/>
              <a:tabLst>
                <a:tab pos="627063" algn="l"/>
              </a:tabLst>
            </a:pPr>
            <a:r>
              <a:rPr lang="vi-VN" sz="2400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vi-VN" sz="24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vi-VN" sz="24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vi-VN" sz="24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cực</a:t>
            </a:r>
            <a:r>
              <a:rPr lang="vi-VN" sz="24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vi-VN" sz="24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môi </a:t>
            </a:r>
            <a:r>
              <a:rPr lang="vi-VN" sz="2400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vi-VN" sz="24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vi-VN" sz="24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vi-VN" sz="24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vi-VN" sz="24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nhân viên, </a:t>
            </a:r>
            <a:r>
              <a:rPr lang="vi-VN" sz="2400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góp</a:t>
            </a:r>
            <a:r>
              <a:rPr lang="vi-VN" sz="24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vi-VN" sz="24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tăng năng </a:t>
            </a:r>
            <a:r>
              <a:rPr lang="vi-VN" sz="2400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suất</a:t>
            </a:r>
            <a:r>
              <a:rPr lang="vi-VN" sz="24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lao </a:t>
            </a:r>
            <a:r>
              <a:rPr lang="vi-VN" sz="2400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vi-VN" sz="24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66" name="Đồ họa 65" descr="Mạng">
            <a:extLst>
              <a:ext uri="{FF2B5EF4-FFF2-40B4-BE49-F238E27FC236}">
                <a16:creationId xmlns:a16="http://schemas.microsoft.com/office/drawing/2014/main" id="{95792A23-3CFC-4E40-80E1-703A11F241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68996" y="-44232"/>
            <a:ext cx="723901" cy="723901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B5CC597B-7ED7-41D4-BB0A-AB0D73B34E5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99" y="4016717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137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Đồ họa 1" descr="Mạng">
            <a:extLst>
              <a:ext uri="{FF2B5EF4-FFF2-40B4-BE49-F238E27FC236}">
                <a16:creationId xmlns:a16="http://schemas.microsoft.com/office/drawing/2014/main" id="{E2A4455D-4344-4F2F-B534-FEB842D1B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52431" y="582092"/>
            <a:ext cx="6302285" cy="6302285"/>
          </a:xfrm>
          <a:prstGeom prst="rect">
            <a:avLst/>
          </a:prstGeom>
        </p:spPr>
      </p:pic>
      <p:sp>
        <p:nvSpPr>
          <p:cNvPr id="9" name="Hình Bầu dục 8">
            <a:extLst>
              <a:ext uri="{FF2B5EF4-FFF2-40B4-BE49-F238E27FC236}">
                <a16:creationId xmlns:a16="http://schemas.microsoft.com/office/drawing/2014/main" id="{F6A5B7AA-3D57-4083-B70D-783CE33D8CE0}"/>
              </a:ext>
            </a:extLst>
          </p:cNvPr>
          <p:cNvSpPr/>
          <p:nvPr/>
        </p:nvSpPr>
        <p:spPr>
          <a:xfrm>
            <a:off x="5173472" y="1301228"/>
            <a:ext cx="1256161" cy="1256161"/>
          </a:xfrm>
          <a:prstGeom prst="ellipse">
            <a:avLst/>
          </a:prstGeom>
          <a:noFill/>
          <a:ln w="57150">
            <a:solidFill>
              <a:srgbClr val="E6B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Hình Bầu dục 9">
            <a:extLst>
              <a:ext uri="{FF2B5EF4-FFF2-40B4-BE49-F238E27FC236}">
                <a16:creationId xmlns:a16="http://schemas.microsoft.com/office/drawing/2014/main" id="{07D6DC0C-D3C5-4A4D-979B-6907057FFDD6}"/>
              </a:ext>
            </a:extLst>
          </p:cNvPr>
          <p:cNvSpPr/>
          <p:nvPr/>
        </p:nvSpPr>
        <p:spPr>
          <a:xfrm>
            <a:off x="7112804" y="2605124"/>
            <a:ext cx="1256161" cy="1256161"/>
          </a:xfrm>
          <a:prstGeom prst="ellipse">
            <a:avLst/>
          </a:prstGeom>
          <a:noFill/>
          <a:ln w="57150">
            <a:solidFill>
              <a:srgbClr val="2DA7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Hình Bầu dục 10">
            <a:extLst>
              <a:ext uri="{FF2B5EF4-FFF2-40B4-BE49-F238E27FC236}">
                <a16:creationId xmlns:a16="http://schemas.microsoft.com/office/drawing/2014/main" id="{80E46F01-36E9-4D98-8C9F-7B5C3DA4F890}"/>
              </a:ext>
            </a:extLst>
          </p:cNvPr>
          <p:cNvSpPr/>
          <p:nvPr/>
        </p:nvSpPr>
        <p:spPr>
          <a:xfrm>
            <a:off x="6657706" y="4895240"/>
            <a:ext cx="1256161" cy="1256161"/>
          </a:xfrm>
          <a:prstGeom prst="ellipse">
            <a:avLst/>
          </a:prstGeom>
          <a:noFill/>
          <a:ln w="57150">
            <a:solidFill>
              <a:srgbClr val="E06F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Hình Bầu dục 13">
            <a:extLst>
              <a:ext uri="{FF2B5EF4-FFF2-40B4-BE49-F238E27FC236}">
                <a16:creationId xmlns:a16="http://schemas.microsoft.com/office/drawing/2014/main" id="{961EE048-73C0-40C6-8FFF-D0246C975AA2}"/>
              </a:ext>
            </a:extLst>
          </p:cNvPr>
          <p:cNvSpPr/>
          <p:nvPr/>
        </p:nvSpPr>
        <p:spPr>
          <a:xfrm>
            <a:off x="3680064" y="4887359"/>
            <a:ext cx="1256161" cy="1256161"/>
          </a:xfrm>
          <a:prstGeom prst="ellipse">
            <a:avLst/>
          </a:prstGeom>
          <a:noFill/>
          <a:ln w="57150">
            <a:solidFill>
              <a:srgbClr val="348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Hình Bầu dục 14">
            <a:extLst>
              <a:ext uri="{FF2B5EF4-FFF2-40B4-BE49-F238E27FC236}">
                <a16:creationId xmlns:a16="http://schemas.microsoft.com/office/drawing/2014/main" id="{FF47426B-5755-4AFA-8397-D826E1DE6839}"/>
              </a:ext>
            </a:extLst>
          </p:cNvPr>
          <p:cNvSpPr/>
          <p:nvPr/>
        </p:nvSpPr>
        <p:spPr>
          <a:xfrm>
            <a:off x="3230702" y="2601446"/>
            <a:ext cx="1256161" cy="1256161"/>
          </a:xfrm>
          <a:prstGeom prst="ellipse">
            <a:avLst/>
          </a:prstGeom>
          <a:noFill/>
          <a:ln w="57150">
            <a:solidFill>
              <a:srgbClr val="E771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36" name="Nhóm 35">
            <a:extLst>
              <a:ext uri="{FF2B5EF4-FFF2-40B4-BE49-F238E27FC236}">
                <a16:creationId xmlns:a16="http://schemas.microsoft.com/office/drawing/2014/main" id="{DE03609D-3680-4A67-98D0-A4082AD2BFF1}"/>
              </a:ext>
            </a:extLst>
          </p:cNvPr>
          <p:cNvGrpSpPr/>
          <p:nvPr/>
        </p:nvGrpSpPr>
        <p:grpSpPr>
          <a:xfrm>
            <a:off x="7913867" y="4940911"/>
            <a:ext cx="1578654" cy="1246495"/>
            <a:chOff x="8715293" y="4858296"/>
            <a:chExt cx="1578654" cy="1246495"/>
          </a:xfrm>
        </p:grpSpPr>
        <p:sp>
          <p:nvSpPr>
            <p:cNvPr id="20" name="Hình chữ nhật: Góc Tròn 19">
              <a:extLst>
                <a:ext uri="{FF2B5EF4-FFF2-40B4-BE49-F238E27FC236}">
                  <a16:creationId xmlns:a16="http://schemas.microsoft.com/office/drawing/2014/main" id="{FD22A92B-DCBF-485F-95F8-3CD00D0633CD}"/>
                </a:ext>
              </a:extLst>
            </p:cNvPr>
            <p:cNvSpPr/>
            <p:nvPr/>
          </p:nvSpPr>
          <p:spPr>
            <a:xfrm>
              <a:off x="8715293" y="5137633"/>
              <a:ext cx="1578654" cy="687823"/>
            </a:xfrm>
            <a:prstGeom prst="roundRect">
              <a:avLst/>
            </a:prstGeom>
            <a:solidFill>
              <a:srgbClr val="E06F26"/>
            </a:solidFill>
            <a:ln w="28575">
              <a:solidFill>
                <a:srgbClr val="E06F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vi-VN" b="1" dirty="0">
                  <a:solidFill>
                    <a:srgbClr val="E06F26"/>
                  </a:solidFill>
                  <a:highlight>
                    <a:srgbClr val="ECECEC"/>
                  </a:highlight>
                </a:rPr>
                <a:t>CƠ SỞ</a:t>
              </a:r>
            </a:p>
            <a:p>
              <a:r>
                <a:rPr lang="vi-VN" sz="1800" b="1" dirty="0">
                  <a:solidFill>
                    <a:schemeClr val="bg1"/>
                  </a:solidFill>
                </a:rPr>
                <a:t>LÝ THUYẾT</a:t>
              </a:r>
            </a:p>
          </p:txBody>
        </p:sp>
        <p:sp>
          <p:nvSpPr>
            <p:cNvPr id="25" name="Hộp Văn bản 24">
              <a:extLst>
                <a:ext uri="{FF2B5EF4-FFF2-40B4-BE49-F238E27FC236}">
                  <a16:creationId xmlns:a16="http://schemas.microsoft.com/office/drawing/2014/main" id="{0B7E66AE-3D3F-4F8F-AFCC-DE591D69A25C}"/>
                </a:ext>
              </a:extLst>
            </p:cNvPr>
            <p:cNvSpPr txBox="1"/>
            <p:nvPr/>
          </p:nvSpPr>
          <p:spPr>
            <a:xfrm>
              <a:off x="10177890" y="4858296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solidFill>
                    <a:srgbClr val="E06F26"/>
                  </a:solidFill>
                </a:rPr>
                <a:t>3</a:t>
              </a:r>
            </a:p>
          </p:txBody>
        </p:sp>
      </p:grpSp>
      <p:grpSp>
        <p:nvGrpSpPr>
          <p:cNvPr id="38" name="Nhóm 37">
            <a:extLst>
              <a:ext uri="{FF2B5EF4-FFF2-40B4-BE49-F238E27FC236}">
                <a16:creationId xmlns:a16="http://schemas.microsoft.com/office/drawing/2014/main" id="{CD9B6CE6-F19D-4914-832D-7B85752102DF}"/>
              </a:ext>
            </a:extLst>
          </p:cNvPr>
          <p:cNvGrpSpPr/>
          <p:nvPr/>
        </p:nvGrpSpPr>
        <p:grpSpPr>
          <a:xfrm>
            <a:off x="538097" y="4897025"/>
            <a:ext cx="3141967" cy="1246495"/>
            <a:chOff x="1365043" y="4895881"/>
            <a:chExt cx="3141967" cy="1246495"/>
          </a:xfrm>
        </p:grpSpPr>
        <p:sp>
          <p:nvSpPr>
            <p:cNvPr id="21" name="Hình chữ nhật: Góc Tròn 20">
              <a:extLst>
                <a:ext uri="{FF2B5EF4-FFF2-40B4-BE49-F238E27FC236}">
                  <a16:creationId xmlns:a16="http://schemas.microsoft.com/office/drawing/2014/main" id="{E59FFF24-56AB-48CB-873B-DA6C2BEBC980}"/>
                </a:ext>
              </a:extLst>
            </p:cNvPr>
            <p:cNvSpPr/>
            <p:nvPr/>
          </p:nvSpPr>
          <p:spPr>
            <a:xfrm>
              <a:off x="1820018" y="5184928"/>
              <a:ext cx="2686992" cy="687823"/>
            </a:xfrm>
            <a:prstGeom prst="roundRect">
              <a:avLst/>
            </a:prstGeom>
            <a:solidFill>
              <a:srgbClr val="3485BB"/>
            </a:solidFill>
            <a:ln w="28575">
              <a:solidFill>
                <a:srgbClr val="348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vi-VN" b="1" dirty="0">
                  <a:solidFill>
                    <a:srgbClr val="3485BB"/>
                  </a:solidFill>
                  <a:highlight>
                    <a:srgbClr val="ECECEC"/>
                  </a:highlight>
                </a:rPr>
                <a:t>PHƯƠNG PHÁP</a:t>
              </a:r>
            </a:p>
            <a:p>
              <a:r>
                <a:rPr lang="vi-VN" sz="1800" b="1" dirty="0">
                  <a:solidFill>
                    <a:schemeClr val="bg1"/>
                  </a:solidFill>
                </a:rPr>
                <a:t>CẢI THIỆN HIỆU QUẢ</a:t>
              </a:r>
            </a:p>
          </p:txBody>
        </p:sp>
        <p:sp>
          <p:nvSpPr>
            <p:cNvPr id="26" name="Hộp Văn bản 25">
              <a:extLst>
                <a:ext uri="{FF2B5EF4-FFF2-40B4-BE49-F238E27FC236}">
                  <a16:creationId xmlns:a16="http://schemas.microsoft.com/office/drawing/2014/main" id="{8FD8A3CF-03C7-4106-B970-EBC2D6B060F3}"/>
                </a:ext>
              </a:extLst>
            </p:cNvPr>
            <p:cNvSpPr txBox="1"/>
            <p:nvPr/>
          </p:nvSpPr>
          <p:spPr>
            <a:xfrm>
              <a:off x="1365043" y="4895881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solidFill>
                    <a:srgbClr val="3485BB"/>
                  </a:solidFill>
                </a:rPr>
                <a:t>4</a:t>
              </a:r>
            </a:p>
          </p:txBody>
        </p:sp>
      </p:grpSp>
      <p:grpSp>
        <p:nvGrpSpPr>
          <p:cNvPr id="39" name="Nhóm 38">
            <a:extLst>
              <a:ext uri="{FF2B5EF4-FFF2-40B4-BE49-F238E27FC236}">
                <a16:creationId xmlns:a16="http://schemas.microsoft.com/office/drawing/2014/main" id="{F951F76E-4189-4972-9B02-F9BD827CB401}"/>
              </a:ext>
            </a:extLst>
          </p:cNvPr>
          <p:cNvGrpSpPr/>
          <p:nvPr/>
        </p:nvGrpSpPr>
        <p:grpSpPr>
          <a:xfrm>
            <a:off x="806161" y="2560556"/>
            <a:ext cx="2433333" cy="1246495"/>
            <a:chOff x="1173178" y="2565384"/>
            <a:chExt cx="2433333" cy="1246495"/>
          </a:xfrm>
        </p:grpSpPr>
        <p:sp>
          <p:nvSpPr>
            <p:cNvPr id="22" name="Hình chữ nhật: Góc Tròn 21">
              <a:extLst>
                <a:ext uri="{FF2B5EF4-FFF2-40B4-BE49-F238E27FC236}">
                  <a16:creationId xmlns:a16="http://schemas.microsoft.com/office/drawing/2014/main" id="{11BBFF58-CE33-49B5-89F2-D6676C76D843}"/>
                </a:ext>
              </a:extLst>
            </p:cNvPr>
            <p:cNvSpPr/>
            <p:nvPr/>
          </p:nvSpPr>
          <p:spPr>
            <a:xfrm>
              <a:off x="1616551" y="2862288"/>
              <a:ext cx="1989960" cy="687823"/>
            </a:xfrm>
            <a:prstGeom prst="roundRect">
              <a:avLst/>
            </a:prstGeom>
            <a:solidFill>
              <a:srgbClr val="E7715C"/>
            </a:solidFill>
            <a:ln w="28575">
              <a:solidFill>
                <a:srgbClr val="E771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vi-VN" b="1" dirty="0">
                  <a:solidFill>
                    <a:srgbClr val="E7715C"/>
                  </a:solidFill>
                  <a:highlight>
                    <a:srgbClr val="ECECEC"/>
                  </a:highlight>
                </a:rPr>
                <a:t>QUY TRÌNH</a:t>
              </a:r>
            </a:p>
            <a:p>
              <a:r>
                <a:rPr lang="vi-VN" sz="1800" b="1" dirty="0">
                  <a:solidFill>
                    <a:schemeClr val="bg1"/>
                  </a:solidFill>
                </a:rPr>
                <a:t>QL NGUỒN NL</a:t>
              </a:r>
            </a:p>
          </p:txBody>
        </p:sp>
        <p:sp>
          <p:nvSpPr>
            <p:cNvPr id="27" name="Hộp Văn bản 26">
              <a:extLst>
                <a:ext uri="{FF2B5EF4-FFF2-40B4-BE49-F238E27FC236}">
                  <a16:creationId xmlns:a16="http://schemas.microsoft.com/office/drawing/2014/main" id="{1A46098A-821C-42BF-B186-4CFBC72A4D09}"/>
                </a:ext>
              </a:extLst>
            </p:cNvPr>
            <p:cNvSpPr txBox="1"/>
            <p:nvPr/>
          </p:nvSpPr>
          <p:spPr>
            <a:xfrm>
              <a:off x="1173178" y="2565384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solidFill>
                    <a:srgbClr val="E7715C"/>
                  </a:solidFill>
                </a:rPr>
                <a:t>5</a:t>
              </a:r>
            </a:p>
          </p:txBody>
        </p:sp>
      </p:grpSp>
      <p:grpSp>
        <p:nvGrpSpPr>
          <p:cNvPr id="3" name="Nhóm 2">
            <a:extLst>
              <a:ext uri="{FF2B5EF4-FFF2-40B4-BE49-F238E27FC236}">
                <a16:creationId xmlns:a16="http://schemas.microsoft.com/office/drawing/2014/main" id="{719E22FE-0B73-43EE-A85A-AA96629CEB7A}"/>
              </a:ext>
            </a:extLst>
          </p:cNvPr>
          <p:cNvGrpSpPr/>
          <p:nvPr/>
        </p:nvGrpSpPr>
        <p:grpSpPr>
          <a:xfrm>
            <a:off x="4085844" y="312666"/>
            <a:ext cx="3828023" cy="1280498"/>
            <a:chOff x="4085844" y="312666"/>
            <a:chExt cx="3828023" cy="1280498"/>
          </a:xfrm>
        </p:grpSpPr>
        <p:grpSp>
          <p:nvGrpSpPr>
            <p:cNvPr id="33" name="Nhóm 32">
              <a:extLst>
                <a:ext uri="{FF2B5EF4-FFF2-40B4-BE49-F238E27FC236}">
                  <a16:creationId xmlns:a16="http://schemas.microsoft.com/office/drawing/2014/main" id="{F2727B54-E14C-4002-A048-D6188A69B1DA}"/>
                </a:ext>
              </a:extLst>
            </p:cNvPr>
            <p:cNvGrpSpPr/>
            <p:nvPr/>
          </p:nvGrpSpPr>
          <p:grpSpPr>
            <a:xfrm>
              <a:off x="4123802" y="346669"/>
              <a:ext cx="3790065" cy="1246495"/>
              <a:chOff x="3892750" y="313845"/>
              <a:chExt cx="3790065" cy="1246495"/>
            </a:xfrm>
          </p:grpSpPr>
          <p:sp>
            <p:nvSpPr>
              <p:cNvPr id="17" name="Hình chữ nhật: Góc Tròn 16">
                <a:extLst>
                  <a:ext uri="{FF2B5EF4-FFF2-40B4-BE49-F238E27FC236}">
                    <a16:creationId xmlns:a16="http://schemas.microsoft.com/office/drawing/2014/main" id="{806FCAE2-47A9-4B5B-8263-996AFC5756FE}"/>
                  </a:ext>
                </a:extLst>
              </p:cNvPr>
              <p:cNvSpPr/>
              <p:nvPr/>
            </p:nvSpPr>
            <p:spPr>
              <a:xfrm>
                <a:off x="4373517" y="588201"/>
                <a:ext cx="3309298" cy="687823"/>
              </a:xfrm>
              <a:prstGeom prst="roundRect">
                <a:avLst/>
              </a:prstGeom>
              <a:solidFill>
                <a:srgbClr val="E6B02A"/>
              </a:solidFill>
              <a:ln w="28575">
                <a:solidFill>
                  <a:srgbClr val="E6B0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vi-VN" b="1" dirty="0">
                    <a:solidFill>
                      <a:srgbClr val="FFC000"/>
                    </a:solidFill>
                    <a:highlight>
                      <a:srgbClr val="ECECEC"/>
                    </a:highlight>
                  </a:rPr>
                  <a:t>VÌ SAO</a:t>
                </a:r>
              </a:p>
              <a:p>
                <a:r>
                  <a:rPr lang="vi-VN" sz="1800" b="1" dirty="0">
                    <a:solidFill>
                      <a:schemeClr val="bg1"/>
                    </a:solidFill>
                  </a:rPr>
                  <a:t>PHẢI QUẢN LÍ NGUỒN NL</a:t>
                </a:r>
              </a:p>
            </p:txBody>
          </p:sp>
          <p:sp>
            <p:nvSpPr>
              <p:cNvPr id="23" name="Hộp Văn bản 22">
                <a:extLst>
                  <a:ext uri="{FF2B5EF4-FFF2-40B4-BE49-F238E27FC236}">
                    <a16:creationId xmlns:a16="http://schemas.microsoft.com/office/drawing/2014/main" id="{4A64D980-FD69-49C8-A1AD-FA17DEFE9AE8}"/>
                  </a:ext>
                </a:extLst>
              </p:cNvPr>
              <p:cNvSpPr txBox="1"/>
              <p:nvPr/>
            </p:nvSpPr>
            <p:spPr>
              <a:xfrm>
                <a:off x="3892750" y="313845"/>
                <a:ext cx="490293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sz="7500" b="1" dirty="0">
                    <a:solidFill>
                      <a:srgbClr val="E6B02A"/>
                    </a:solidFill>
                  </a:rPr>
                  <a:t>1</a:t>
                </a:r>
              </a:p>
            </p:txBody>
          </p:sp>
        </p:grpSp>
        <p:sp>
          <p:nvSpPr>
            <p:cNvPr id="28" name="Hộp Văn bản 27">
              <a:extLst>
                <a:ext uri="{FF2B5EF4-FFF2-40B4-BE49-F238E27FC236}">
                  <a16:creationId xmlns:a16="http://schemas.microsoft.com/office/drawing/2014/main" id="{EE1B4D2C-5591-4648-A68E-F3F41A3393BB}"/>
                </a:ext>
              </a:extLst>
            </p:cNvPr>
            <p:cNvSpPr txBox="1"/>
            <p:nvPr/>
          </p:nvSpPr>
          <p:spPr>
            <a:xfrm>
              <a:off x="4085844" y="312666"/>
              <a:ext cx="582601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ln>
                    <a:solidFill>
                      <a:schemeClr val="bg1"/>
                    </a:solidFill>
                  </a:ln>
                  <a:noFill/>
                </a:rPr>
                <a:t>1</a:t>
              </a:r>
            </a:p>
          </p:txBody>
        </p:sp>
      </p:grpSp>
      <p:grpSp>
        <p:nvGrpSpPr>
          <p:cNvPr id="5" name="Nhóm 4">
            <a:extLst>
              <a:ext uri="{FF2B5EF4-FFF2-40B4-BE49-F238E27FC236}">
                <a16:creationId xmlns:a16="http://schemas.microsoft.com/office/drawing/2014/main" id="{F8065152-3A5A-4E20-9905-66DEB9A56ED2}"/>
              </a:ext>
            </a:extLst>
          </p:cNvPr>
          <p:cNvGrpSpPr/>
          <p:nvPr/>
        </p:nvGrpSpPr>
        <p:grpSpPr>
          <a:xfrm>
            <a:off x="8346377" y="2586932"/>
            <a:ext cx="1929498" cy="1276639"/>
            <a:chOff x="8346377" y="2586932"/>
            <a:chExt cx="1929498" cy="1276639"/>
          </a:xfrm>
        </p:grpSpPr>
        <p:grpSp>
          <p:nvGrpSpPr>
            <p:cNvPr id="35" name="Nhóm 34">
              <a:extLst>
                <a:ext uri="{FF2B5EF4-FFF2-40B4-BE49-F238E27FC236}">
                  <a16:creationId xmlns:a16="http://schemas.microsoft.com/office/drawing/2014/main" id="{C48C59E1-AA40-4471-8018-946A1FB259D4}"/>
                </a:ext>
              </a:extLst>
            </p:cNvPr>
            <p:cNvGrpSpPr/>
            <p:nvPr/>
          </p:nvGrpSpPr>
          <p:grpSpPr>
            <a:xfrm>
              <a:off x="8346377" y="2617076"/>
              <a:ext cx="1929498" cy="1246495"/>
              <a:chOff x="7556147" y="2555337"/>
              <a:chExt cx="1929498" cy="1246495"/>
            </a:xfrm>
          </p:grpSpPr>
          <p:sp>
            <p:nvSpPr>
              <p:cNvPr id="19" name="Hình chữ nhật: Góc Tròn 18">
                <a:extLst>
                  <a:ext uri="{FF2B5EF4-FFF2-40B4-BE49-F238E27FC236}">
                    <a16:creationId xmlns:a16="http://schemas.microsoft.com/office/drawing/2014/main" id="{81F2EA7F-40F6-446E-8FF4-6DDFC36D5F33}"/>
                  </a:ext>
                </a:extLst>
              </p:cNvPr>
              <p:cNvSpPr/>
              <p:nvPr/>
            </p:nvSpPr>
            <p:spPr>
              <a:xfrm>
                <a:off x="7556147" y="2859238"/>
                <a:ext cx="1929498" cy="687823"/>
              </a:xfrm>
              <a:prstGeom prst="roundRect">
                <a:avLst/>
              </a:prstGeom>
              <a:solidFill>
                <a:srgbClr val="2DA78B"/>
              </a:solidFill>
              <a:ln w="28575">
                <a:solidFill>
                  <a:srgbClr val="2DA7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vi-VN" sz="1800" b="1" dirty="0">
                    <a:solidFill>
                      <a:srgbClr val="2DA78B"/>
                    </a:solidFill>
                    <a:highlight>
                      <a:srgbClr val="ECECEC"/>
                    </a:highlight>
                  </a:rPr>
                  <a:t>YẾU TỐ</a:t>
                </a:r>
              </a:p>
              <a:p>
                <a:r>
                  <a:rPr lang="vi-VN" sz="1800" b="1" dirty="0">
                    <a:solidFill>
                      <a:schemeClr val="bg1"/>
                    </a:solidFill>
                  </a:rPr>
                  <a:t>ẢNH HƯỞNG</a:t>
                </a:r>
                <a:endParaRPr lang="vi-VN" sz="1800" b="1" dirty="0">
                  <a:solidFill>
                    <a:srgbClr val="2DA78B"/>
                  </a:solidFill>
                  <a:highlight>
                    <a:srgbClr val="ECECEC"/>
                  </a:highlight>
                </a:endParaRPr>
              </a:p>
            </p:txBody>
          </p:sp>
          <p:sp>
            <p:nvSpPr>
              <p:cNvPr id="24" name="Hộp Văn bản 23">
                <a:extLst>
                  <a:ext uri="{FF2B5EF4-FFF2-40B4-BE49-F238E27FC236}">
                    <a16:creationId xmlns:a16="http://schemas.microsoft.com/office/drawing/2014/main" id="{0B697BA2-7645-4A72-BFEA-4BA5083DB7EE}"/>
                  </a:ext>
                </a:extLst>
              </p:cNvPr>
              <p:cNvSpPr txBox="1"/>
              <p:nvPr/>
            </p:nvSpPr>
            <p:spPr>
              <a:xfrm>
                <a:off x="9369589" y="2555337"/>
                <a:ext cx="45719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sz="7500" b="1" dirty="0">
                    <a:solidFill>
                      <a:srgbClr val="2DA78B"/>
                    </a:solidFill>
                  </a:rPr>
                  <a:t>2</a:t>
                </a:r>
              </a:p>
            </p:txBody>
          </p:sp>
        </p:grpSp>
        <p:sp>
          <p:nvSpPr>
            <p:cNvPr id="29" name="Hộp Văn bản 28">
              <a:extLst>
                <a:ext uri="{FF2B5EF4-FFF2-40B4-BE49-F238E27FC236}">
                  <a16:creationId xmlns:a16="http://schemas.microsoft.com/office/drawing/2014/main" id="{D63E06BD-DF37-4527-9202-AEB413693402}"/>
                </a:ext>
              </a:extLst>
            </p:cNvPr>
            <p:cNvSpPr txBox="1"/>
            <p:nvPr/>
          </p:nvSpPr>
          <p:spPr>
            <a:xfrm>
              <a:off x="10114100" y="2586932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ln>
                    <a:solidFill>
                      <a:schemeClr val="bg1"/>
                    </a:solidFill>
                  </a:ln>
                  <a:noFill/>
                </a:rPr>
                <a:t>2</a:t>
              </a:r>
            </a:p>
          </p:txBody>
        </p:sp>
      </p:grpSp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0C1E77EA-B6CE-4E94-B909-FB2BE784BA0F}"/>
              </a:ext>
            </a:extLst>
          </p:cNvPr>
          <p:cNvSpPr txBox="1"/>
          <p:nvPr/>
        </p:nvSpPr>
        <p:spPr>
          <a:xfrm>
            <a:off x="9343520" y="4910152"/>
            <a:ext cx="4571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500" b="1" dirty="0">
                <a:ln>
                  <a:solidFill>
                    <a:schemeClr val="bg1"/>
                  </a:solidFill>
                </a:ln>
                <a:noFill/>
              </a:rPr>
              <a:t>3</a:t>
            </a:r>
          </a:p>
        </p:txBody>
      </p:sp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C6694FCB-9E8D-43AA-8416-1C0BCC2CD0AA}"/>
              </a:ext>
            </a:extLst>
          </p:cNvPr>
          <p:cNvSpPr txBox="1"/>
          <p:nvPr/>
        </p:nvSpPr>
        <p:spPr>
          <a:xfrm>
            <a:off x="492378" y="4866881"/>
            <a:ext cx="4571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500" b="1" dirty="0">
                <a:ln>
                  <a:solidFill>
                    <a:schemeClr val="bg1"/>
                  </a:solidFill>
                </a:ln>
                <a:noFill/>
              </a:rPr>
              <a:t>4</a:t>
            </a:r>
          </a:p>
        </p:txBody>
      </p:sp>
      <p:sp>
        <p:nvSpPr>
          <p:cNvPr id="32" name="Hộp Văn bản 31">
            <a:extLst>
              <a:ext uri="{FF2B5EF4-FFF2-40B4-BE49-F238E27FC236}">
                <a16:creationId xmlns:a16="http://schemas.microsoft.com/office/drawing/2014/main" id="{E7627FAC-3C8C-40AF-BFFA-B385EC7A8735}"/>
              </a:ext>
            </a:extLst>
          </p:cNvPr>
          <p:cNvSpPr txBox="1"/>
          <p:nvPr/>
        </p:nvSpPr>
        <p:spPr>
          <a:xfrm>
            <a:off x="772161" y="2530412"/>
            <a:ext cx="4571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500" b="1" dirty="0">
                <a:ln>
                  <a:solidFill>
                    <a:schemeClr val="bg1"/>
                  </a:solidFill>
                </a:ln>
                <a:noFill/>
              </a:rPr>
              <a:t>5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9AF5BA43-46E0-488A-9BAB-2A27D8819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EC4F-2863-4258-8DA6-7E72115F78B1}" type="slidenum">
              <a:rPr lang="vi-VN" smtClean="0"/>
              <a:t>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37280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Nhóm 10">
            <a:extLst>
              <a:ext uri="{FF2B5EF4-FFF2-40B4-BE49-F238E27FC236}">
                <a16:creationId xmlns:a16="http://schemas.microsoft.com/office/drawing/2014/main" id="{A314D9AF-CF4D-49CF-B17B-912498E5378F}"/>
              </a:ext>
            </a:extLst>
          </p:cNvPr>
          <p:cNvGrpSpPr/>
          <p:nvPr/>
        </p:nvGrpSpPr>
        <p:grpSpPr>
          <a:xfrm>
            <a:off x="9681594" y="0"/>
            <a:ext cx="1929498" cy="1276639"/>
            <a:chOff x="8346377" y="2586932"/>
            <a:chExt cx="1929498" cy="1276639"/>
          </a:xfrm>
        </p:grpSpPr>
        <p:grpSp>
          <p:nvGrpSpPr>
            <p:cNvPr id="12" name="Nhóm 11">
              <a:extLst>
                <a:ext uri="{FF2B5EF4-FFF2-40B4-BE49-F238E27FC236}">
                  <a16:creationId xmlns:a16="http://schemas.microsoft.com/office/drawing/2014/main" id="{CA4F8C6F-41CC-4596-BA65-B8099835B59F}"/>
                </a:ext>
              </a:extLst>
            </p:cNvPr>
            <p:cNvGrpSpPr/>
            <p:nvPr/>
          </p:nvGrpSpPr>
          <p:grpSpPr>
            <a:xfrm>
              <a:off x="8346377" y="2617076"/>
              <a:ext cx="1929498" cy="1246495"/>
              <a:chOff x="7556147" y="2555337"/>
              <a:chExt cx="1929498" cy="1246495"/>
            </a:xfrm>
          </p:grpSpPr>
          <p:sp>
            <p:nvSpPr>
              <p:cNvPr id="14" name="Hình chữ nhật: Góc Tròn 13">
                <a:extLst>
                  <a:ext uri="{FF2B5EF4-FFF2-40B4-BE49-F238E27FC236}">
                    <a16:creationId xmlns:a16="http://schemas.microsoft.com/office/drawing/2014/main" id="{3F8F27A6-256D-4381-9667-B358EE6176AA}"/>
                  </a:ext>
                </a:extLst>
              </p:cNvPr>
              <p:cNvSpPr/>
              <p:nvPr/>
            </p:nvSpPr>
            <p:spPr>
              <a:xfrm>
                <a:off x="7556147" y="2859238"/>
                <a:ext cx="1929498" cy="687823"/>
              </a:xfrm>
              <a:prstGeom prst="roundRect">
                <a:avLst/>
              </a:prstGeom>
              <a:solidFill>
                <a:srgbClr val="2DA78B"/>
              </a:solidFill>
              <a:ln w="28575">
                <a:solidFill>
                  <a:srgbClr val="2DA7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vi-VN" sz="1800" b="1" dirty="0">
                    <a:solidFill>
                      <a:srgbClr val="2DA78B"/>
                    </a:solidFill>
                    <a:highlight>
                      <a:srgbClr val="ECECEC"/>
                    </a:highlight>
                  </a:rPr>
                  <a:t>YẾU TỐ</a:t>
                </a:r>
              </a:p>
              <a:p>
                <a:r>
                  <a:rPr lang="vi-VN" sz="1800" b="1" dirty="0">
                    <a:solidFill>
                      <a:schemeClr val="bg1"/>
                    </a:solidFill>
                  </a:rPr>
                  <a:t>ẢNH HƯỞNG</a:t>
                </a:r>
                <a:endParaRPr lang="vi-VN" sz="1800" b="1" dirty="0">
                  <a:solidFill>
                    <a:srgbClr val="2DA78B"/>
                  </a:solidFill>
                  <a:highlight>
                    <a:srgbClr val="ECECEC"/>
                  </a:highlight>
                </a:endParaRPr>
              </a:p>
            </p:txBody>
          </p:sp>
          <p:sp>
            <p:nvSpPr>
              <p:cNvPr id="19" name="Hộp Văn bản 18">
                <a:extLst>
                  <a:ext uri="{FF2B5EF4-FFF2-40B4-BE49-F238E27FC236}">
                    <a16:creationId xmlns:a16="http://schemas.microsoft.com/office/drawing/2014/main" id="{F6A23713-0896-4827-B09B-3F6C469A3A36}"/>
                  </a:ext>
                </a:extLst>
              </p:cNvPr>
              <p:cNvSpPr txBox="1"/>
              <p:nvPr/>
            </p:nvSpPr>
            <p:spPr>
              <a:xfrm>
                <a:off x="9369589" y="2555337"/>
                <a:ext cx="45719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sz="7500" b="1" dirty="0">
                    <a:solidFill>
                      <a:srgbClr val="2DA78B"/>
                    </a:solidFill>
                  </a:rPr>
                  <a:t>2</a:t>
                </a:r>
              </a:p>
            </p:txBody>
          </p:sp>
        </p:grpSp>
        <p:sp>
          <p:nvSpPr>
            <p:cNvPr id="13" name="Hộp Văn bản 12">
              <a:extLst>
                <a:ext uri="{FF2B5EF4-FFF2-40B4-BE49-F238E27FC236}">
                  <a16:creationId xmlns:a16="http://schemas.microsoft.com/office/drawing/2014/main" id="{433FC59D-E930-4649-82ED-19A513EB8EE9}"/>
                </a:ext>
              </a:extLst>
            </p:cNvPr>
            <p:cNvSpPr txBox="1"/>
            <p:nvPr/>
          </p:nvSpPr>
          <p:spPr>
            <a:xfrm>
              <a:off x="10114100" y="2586932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ln>
                    <a:solidFill>
                      <a:schemeClr val="bg1"/>
                    </a:solidFill>
                  </a:ln>
                  <a:noFill/>
                </a:rPr>
                <a:t>2</a:t>
              </a:r>
            </a:p>
          </p:txBody>
        </p:sp>
      </p:grp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297E474E-0310-4EEF-A929-58E0A3ED5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EC4F-2863-4258-8DA6-7E72115F78B1}" type="slidenum">
              <a:rPr lang="vi-VN" smtClean="0"/>
              <a:t>4</a:t>
            </a:fld>
            <a:endParaRPr lang="vi-VN"/>
          </a:p>
        </p:txBody>
      </p:sp>
      <p:pic>
        <p:nvPicPr>
          <p:cNvPr id="54" name="Đồ họa 53" descr="Mạng">
            <a:extLst>
              <a:ext uri="{FF2B5EF4-FFF2-40B4-BE49-F238E27FC236}">
                <a16:creationId xmlns:a16="http://schemas.microsoft.com/office/drawing/2014/main" id="{FCC4C169-0F89-45CD-8CDE-AE5798F7A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0154" y="-3468"/>
            <a:ext cx="644882" cy="644882"/>
          </a:xfrm>
          <a:prstGeom prst="rect">
            <a:avLst/>
          </a:prstGeom>
        </p:spPr>
      </p:pic>
      <p:grpSp>
        <p:nvGrpSpPr>
          <p:cNvPr id="43" name="Nhóm 42">
            <a:extLst>
              <a:ext uri="{FF2B5EF4-FFF2-40B4-BE49-F238E27FC236}">
                <a16:creationId xmlns:a16="http://schemas.microsoft.com/office/drawing/2014/main" id="{7885F0D8-6634-41A3-AC89-33C6F4BEDCAC}"/>
              </a:ext>
            </a:extLst>
          </p:cNvPr>
          <p:cNvGrpSpPr/>
          <p:nvPr/>
        </p:nvGrpSpPr>
        <p:grpSpPr>
          <a:xfrm>
            <a:off x="777955" y="1276639"/>
            <a:ext cx="1902337" cy="952500"/>
            <a:chOff x="2656573" y="1908983"/>
            <a:chExt cx="1902337" cy="952500"/>
          </a:xfrm>
        </p:grpSpPr>
        <p:pic>
          <p:nvPicPr>
            <p:cNvPr id="41" name="Hình ảnh 40">
              <a:extLst>
                <a:ext uri="{FF2B5EF4-FFF2-40B4-BE49-F238E27FC236}">
                  <a16:creationId xmlns:a16="http://schemas.microsoft.com/office/drawing/2014/main" id="{D5F4A6C5-6C7A-4218-9926-008E9E1DC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573" y="1908983"/>
              <a:ext cx="952500" cy="952500"/>
            </a:xfrm>
            <a:prstGeom prst="rect">
              <a:avLst/>
            </a:prstGeom>
          </p:spPr>
        </p:pic>
        <p:pic>
          <p:nvPicPr>
            <p:cNvPr id="6" name="Hình ảnh 5">
              <a:extLst>
                <a:ext uri="{FF2B5EF4-FFF2-40B4-BE49-F238E27FC236}">
                  <a16:creationId xmlns:a16="http://schemas.microsoft.com/office/drawing/2014/main" id="{8ECB4293-7AB5-45DE-9FC7-D114A1F0C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9312" y="2306737"/>
              <a:ext cx="528581" cy="528581"/>
            </a:xfrm>
            <a:prstGeom prst="rect">
              <a:avLst/>
            </a:prstGeom>
          </p:spPr>
        </p:pic>
        <p:sp>
          <p:nvSpPr>
            <p:cNvPr id="42" name="Hộp Văn bản 41">
              <a:extLst>
                <a:ext uri="{FF2B5EF4-FFF2-40B4-BE49-F238E27FC236}">
                  <a16:creationId xmlns:a16="http://schemas.microsoft.com/office/drawing/2014/main" id="{F984A2F0-54E0-4486-8812-F7DADBC9B5DE}"/>
                </a:ext>
              </a:extLst>
            </p:cNvPr>
            <p:cNvSpPr txBox="1"/>
            <p:nvPr/>
          </p:nvSpPr>
          <p:spPr>
            <a:xfrm>
              <a:off x="3606410" y="2040292"/>
              <a:ext cx="9525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b="1" dirty="0">
                  <a:solidFill>
                    <a:srgbClr val="ECECEC"/>
                  </a:solidFill>
                </a:rPr>
                <a:t>ĐỘNG</a:t>
              </a:r>
            </a:p>
            <a:p>
              <a:r>
                <a:rPr lang="vi-VN" b="1" dirty="0">
                  <a:solidFill>
                    <a:srgbClr val="ECECEC"/>
                  </a:solidFill>
                </a:rPr>
                <a:t>CƠ</a:t>
              </a:r>
            </a:p>
          </p:txBody>
        </p:sp>
      </p:grpSp>
      <p:grpSp>
        <p:nvGrpSpPr>
          <p:cNvPr id="46" name="Nhóm 45">
            <a:extLst>
              <a:ext uri="{FF2B5EF4-FFF2-40B4-BE49-F238E27FC236}">
                <a16:creationId xmlns:a16="http://schemas.microsoft.com/office/drawing/2014/main" id="{F0C513F3-C427-4CA3-9023-CD86D966C26A}"/>
              </a:ext>
            </a:extLst>
          </p:cNvPr>
          <p:cNvGrpSpPr/>
          <p:nvPr/>
        </p:nvGrpSpPr>
        <p:grpSpPr>
          <a:xfrm>
            <a:off x="777955" y="2524187"/>
            <a:ext cx="2049527" cy="1066800"/>
            <a:chOff x="4229676" y="2838450"/>
            <a:chExt cx="2049527" cy="1066800"/>
          </a:xfrm>
        </p:grpSpPr>
        <p:pic>
          <p:nvPicPr>
            <p:cNvPr id="10" name="Hình ảnh 9">
              <a:extLst>
                <a:ext uri="{FF2B5EF4-FFF2-40B4-BE49-F238E27FC236}">
                  <a16:creationId xmlns:a16="http://schemas.microsoft.com/office/drawing/2014/main" id="{F1B5477E-1422-4815-9E29-DFE4D8B7B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9609" y="2838450"/>
              <a:ext cx="952500" cy="952500"/>
            </a:xfrm>
            <a:prstGeom prst="rect">
              <a:avLst/>
            </a:prstGeom>
          </p:spPr>
        </p:pic>
        <p:pic>
          <p:nvPicPr>
            <p:cNvPr id="39" name="Hình ảnh 38">
              <a:extLst>
                <a:ext uri="{FF2B5EF4-FFF2-40B4-BE49-F238E27FC236}">
                  <a16:creationId xmlns:a16="http://schemas.microsoft.com/office/drawing/2014/main" id="{53DB3F42-4F2D-4A8F-A97F-C0A838D64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9676" y="3281735"/>
              <a:ext cx="623515" cy="623515"/>
            </a:xfrm>
            <a:prstGeom prst="rect">
              <a:avLst/>
            </a:prstGeom>
          </p:spPr>
        </p:pic>
        <p:sp>
          <p:nvSpPr>
            <p:cNvPr id="48" name="Hộp Văn bản 47">
              <a:extLst>
                <a:ext uri="{FF2B5EF4-FFF2-40B4-BE49-F238E27FC236}">
                  <a16:creationId xmlns:a16="http://schemas.microsoft.com/office/drawing/2014/main" id="{7094351B-C879-4DB0-B26D-96E14882E1FB}"/>
                </a:ext>
              </a:extLst>
            </p:cNvPr>
            <p:cNvSpPr txBox="1"/>
            <p:nvPr/>
          </p:nvSpPr>
          <p:spPr>
            <a:xfrm>
              <a:off x="4857524" y="3221603"/>
              <a:ext cx="1421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b="1" dirty="0">
                  <a:solidFill>
                    <a:srgbClr val="ECECEC"/>
                  </a:solidFill>
                </a:rPr>
                <a:t>ẢNH HƯỞNG</a:t>
              </a:r>
            </a:p>
          </p:txBody>
        </p:sp>
      </p:grpSp>
      <p:grpSp>
        <p:nvGrpSpPr>
          <p:cNvPr id="45" name="Nhóm 44">
            <a:extLst>
              <a:ext uri="{FF2B5EF4-FFF2-40B4-BE49-F238E27FC236}">
                <a16:creationId xmlns:a16="http://schemas.microsoft.com/office/drawing/2014/main" id="{9AFAD71C-A1D0-4C22-9AAF-1B709B9774CC}"/>
              </a:ext>
            </a:extLst>
          </p:cNvPr>
          <p:cNvGrpSpPr/>
          <p:nvPr/>
        </p:nvGrpSpPr>
        <p:grpSpPr>
          <a:xfrm>
            <a:off x="489741" y="5071613"/>
            <a:ext cx="1928793" cy="993892"/>
            <a:chOff x="4735777" y="4850479"/>
            <a:chExt cx="1928793" cy="993892"/>
          </a:xfrm>
        </p:grpSpPr>
        <p:pic>
          <p:nvPicPr>
            <p:cNvPr id="35" name="Hình ảnh 34">
              <a:extLst>
                <a:ext uri="{FF2B5EF4-FFF2-40B4-BE49-F238E27FC236}">
                  <a16:creationId xmlns:a16="http://schemas.microsoft.com/office/drawing/2014/main" id="{C9EE9E31-B355-4E7B-A364-77738A811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5859" y="4850479"/>
              <a:ext cx="952500" cy="952500"/>
            </a:xfrm>
            <a:prstGeom prst="rect">
              <a:avLst/>
            </a:prstGeom>
          </p:spPr>
        </p:pic>
        <p:pic>
          <p:nvPicPr>
            <p:cNvPr id="33" name="Hình ảnh 32">
              <a:extLst>
                <a:ext uri="{FF2B5EF4-FFF2-40B4-BE49-F238E27FC236}">
                  <a16:creationId xmlns:a16="http://schemas.microsoft.com/office/drawing/2014/main" id="{ECAD9ED3-2D21-403F-AF85-3BC435D9B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777" y="5198039"/>
              <a:ext cx="646332" cy="646332"/>
            </a:xfrm>
            <a:prstGeom prst="rect">
              <a:avLst/>
            </a:prstGeom>
          </p:spPr>
        </p:pic>
        <p:sp>
          <p:nvSpPr>
            <p:cNvPr id="51" name="Hộp Văn bản 50">
              <a:extLst>
                <a:ext uri="{FF2B5EF4-FFF2-40B4-BE49-F238E27FC236}">
                  <a16:creationId xmlns:a16="http://schemas.microsoft.com/office/drawing/2014/main" id="{DF76176E-0C27-48EE-94F3-C2A01B0A17D3}"/>
                </a:ext>
              </a:extLst>
            </p:cNvPr>
            <p:cNvSpPr txBox="1"/>
            <p:nvPr/>
          </p:nvSpPr>
          <p:spPr>
            <a:xfrm>
              <a:off x="5858360" y="5003563"/>
              <a:ext cx="8062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b="1" dirty="0">
                  <a:solidFill>
                    <a:srgbClr val="ECECEC"/>
                  </a:solidFill>
                </a:rPr>
                <a:t>HIỆU</a:t>
              </a:r>
            </a:p>
            <a:p>
              <a:r>
                <a:rPr lang="vi-VN" b="1" dirty="0">
                  <a:solidFill>
                    <a:srgbClr val="ECECEC"/>
                  </a:solidFill>
                </a:rPr>
                <a:t>QUẢ</a:t>
              </a:r>
            </a:p>
          </p:txBody>
        </p:sp>
      </p:grpSp>
      <p:cxnSp>
        <p:nvCxnSpPr>
          <p:cNvPr id="52" name="Đường kết nối: Mũi tên Gấp khúc 51">
            <a:extLst>
              <a:ext uri="{FF2B5EF4-FFF2-40B4-BE49-F238E27FC236}">
                <a16:creationId xmlns:a16="http://schemas.microsoft.com/office/drawing/2014/main" id="{4B2996C0-548A-402B-847D-A20D2A1CA106}"/>
              </a:ext>
            </a:extLst>
          </p:cNvPr>
          <p:cNvCxnSpPr>
            <a:stCxn id="42" idx="3"/>
          </p:cNvCxnSpPr>
          <p:nvPr/>
        </p:nvCxnSpPr>
        <p:spPr>
          <a:xfrm>
            <a:off x="2680292" y="1731114"/>
            <a:ext cx="657994" cy="4670977"/>
          </a:xfrm>
          <a:prstGeom prst="bentConnector2">
            <a:avLst/>
          </a:prstGeom>
          <a:ln w="28575">
            <a:solidFill>
              <a:srgbClr val="ECECE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Hộp Văn bản 52">
            <a:extLst>
              <a:ext uri="{FF2B5EF4-FFF2-40B4-BE49-F238E27FC236}">
                <a16:creationId xmlns:a16="http://schemas.microsoft.com/office/drawing/2014/main" id="{2A941652-79B5-4066-97EE-4C17579023E7}"/>
              </a:ext>
            </a:extLst>
          </p:cNvPr>
          <p:cNvSpPr txBox="1"/>
          <p:nvPr/>
        </p:nvSpPr>
        <p:spPr>
          <a:xfrm>
            <a:off x="3383831" y="1587309"/>
            <a:ext cx="5702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 err="1">
                <a:solidFill>
                  <a:srgbClr val="ECECEC"/>
                </a:solidFill>
              </a:rPr>
              <a:t>Lý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thuyết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về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thang nhu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cầu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của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Maslow</a:t>
            </a:r>
            <a:endParaRPr lang="vi-VN" sz="2000" dirty="0">
              <a:solidFill>
                <a:srgbClr val="ECECEC"/>
              </a:solidFill>
            </a:endParaRPr>
          </a:p>
        </p:txBody>
      </p:sp>
      <p:pic>
        <p:nvPicPr>
          <p:cNvPr id="1028" name="Picture 4" descr="Maslow">
            <a:extLst>
              <a:ext uri="{FF2B5EF4-FFF2-40B4-BE49-F238E27FC236}">
                <a16:creationId xmlns:a16="http://schemas.microsoft.com/office/drawing/2014/main" id="{7F3A379D-F646-47FD-8C16-1D295D1F8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513" y="2109455"/>
            <a:ext cx="4392238" cy="292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Hộp Văn bản 58">
            <a:extLst>
              <a:ext uri="{FF2B5EF4-FFF2-40B4-BE49-F238E27FC236}">
                <a16:creationId xmlns:a16="http://schemas.microsoft.com/office/drawing/2014/main" id="{0943B86F-C6A2-4CC1-8982-14C9E6E2226E}"/>
              </a:ext>
            </a:extLst>
          </p:cNvPr>
          <p:cNvSpPr txBox="1"/>
          <p:nvPr/>
        </p:nvSpPr>
        <p:spPr>
          <a:xfrm>
            <a:off x="3383831" y="5159650"/>
            <a:ext cx="84585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solidFill>
                  <a:srgbClr val="ECECEC"/>
                </a:solidFill>
              </a:rPr>
              <a:t>“</a:t>
            </a:r>
            <a:r>
              <a:rPr lang="vi-VN" sz="2000" dirty="0" err="1">
                <a:solidFill>
                  <a:srgbClr val="ECECEC"/>
                </a:solidFill>
              </a:rPr>
              <a:t>Để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áp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dụng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tháp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Maslow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</a:t>
            </a:r>
            <a:r>
              <a:rPr lang="vi-VN" sz="2000" dirty="0">
                <a:solidFill>
                  <a:srgbClr val="ECECEC"/>
                </a:solidFill>
              </a:rPr>
              <a:t>trong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quản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trị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nhân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sự</a:t>
            </a:r>
            <a:r>
              <a:rPr lang="vi-VN" sz="2000" dirty="0">
                <a:solidFill>
                  <a:srgbClr val="ECECEC"/>
                </a:solidFill>
              </a:rPr>
              <a:t>, </a:t>
            </a:r>
            <a:r>
              <a:rPr lang="vi-VN" sz="2000" dirty="0" err="1">
                <a:solidFill>
                  <a:srgbClr val="ECECEC"/>
                </a:solidFill>
              </a:rPr>
              <a:t>việc</a:t>
            </a:r>
            <a:r>
              <a:rPr lang="vi-VN" sz="2000" dirty="0">
                <a:solidFill>
                  <a:srgbClr val="ECECEC"/>
                </a:solidFill>
              </a:rPr>
              <a:t> nghiên </a:t>
            </a:r>
            <a:r>
              <a:rPr lang="vi-VN" sz="2000" dirty="0" err="1">
                <a:solidFill>
                  <a:srgbClr val="ECECEC"/>
                </a:solidFill>
              </a:rPr>
              <a:t>cứu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và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xác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định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rõ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các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b="1" dirty="0">
                <a:solidFill>
                  <a:srgbClr val="ECECEC"/>
                </a:solidFill>
              </a:rPr>
              <a:t>nhu </a:t>
            </a:r>
            <a:r>
              <a:rPr lang="vi-VN" sz="2000" b="1" dirty="0" err="1">
                <a:solidFill>
                  <a:srgbClr val="ECECEC"/>
                </a:solidFill>
              </a:rPr>
              <a:t>cầu</a:t>
            </a:r>
            <a:r>
              <a:rPr lang="vi-VN" sz="2000" b="1" dirty="0">
                <a:solidFill>
                  <a:srgbClr val="ECECEC"/>
                </a:solidFill>
              </a:rPr>
              <a:t> </a:t>
            </a:r>
            <a:r>
              <a:rPr lang="vi-VN" sz="2000" b="1" dirty="0" err="1">
                <a:solidFill>
                  <a:srgbClr val="ECECEC"/>
                </a:solidFill>
              </a:rPr>
              <a:t>của</a:t>
            </a:r>
            <a:r>
              <a:rPr lang="vi-VN" sz="2000" b="1" dirty="0">
                <a:solidFill>
                  <a:srgbClr val="ECECEC"/>
                </a:solidFill>
              </a:rPr>
              <a:t> nhân viên </a:t>
            </a:r>
            <a:r>
              <a:rPr lang="vi-VN" sz="2000" dirty="0" err="1">
                <a:solidFill>
                  <a:srgbClr val="ECECEC"/>
                </a:solidFill>
              </a:rPr>
              <a:t>rất</a:t>
            </a:r>
            <a:r>
              <a:rPr lang="vi-VN" sz="2000" dirty="0">
                <a:solidFill>
                  <a:srgbClr val="ECECEC"/>
                </a:solidFill>
              </a:rPr>
              <a:t> quan </a:t>
            </a:r>
            <a:r>
              <a:rPr lang="vi-VN" sz="2000" dirty="0" err="1">
                <a:solidFill>
                  <a:srgbClr val="ECECEC"/>
                </a:solidFill>
              </a:rPr>
              <a:t>trọng</a:t>
            </a:r>
            <a:r>
              <a:rPr lang="vi-VN" sz="2000" dirty="0">
                <a:solidFill>
                  <a:srgbClr val="ECECEC"/>
                </a:solidFill>
              </a:rPr>
              <a:t>. </a:t>
            </a:r>
            <a:r>
              <a:rPr lang="vi-VN" sz="2000" dirty="0" err="1">
                <a:solidFill>
                  <a:srgbClr val="ECECEC"/>
                </a:solidFill>
              </a:rPr>
              <a:t>Vì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chỉ</a:t>
            </a:r>
            <a:r>
              <a:rPr lang="vi-VN" sz="2000" dirty="0">
                <a:solidFill>
                  <a:srgbClr val="ECECEC"/>
                </a:solidFill>
              </a:rPr>
              <a:t> khi </a:t>
            </a:r>
            <a:r>
              <a:rPr lang="vi-VN" sz="2000" dirty="0" err="1">
                <a:solidFill>
                  <a:srgbClr val="ECECEC"/>
                </a:solidFill>
              </a:rPr>
              <a:t>nắm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bắt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được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b="1" dirty="0">
                <a:solidFill>
                  <a:srgbClr val="ECECEC"/>
                </a:solidFill>
              </a:rPr>
              <a:t>tâm </a:t>
            </a:r>
            <a:r>
              <a:rPr lang="vi-VN" sz="2000" b="1" dirty="0" err="1">
                <a:solidFill>
                  <a:srgbClr val="ECECEC"/>
                </a:solidFill>
              </a:rPr>
              <a:t>lý</a:t>
            </a:r>
            <a:r>
              <a:rPr lang="vi-VN" sz="2000" dirty="0">
                <a:solidFill>
                  <a:srgbClr val="ECECEC"/>
                </a:solidFill>
              </a:rPr>
              <a:t> con </a:t>
            </a:r>
            <a:r>
              <a:rPr lang="vi-VN" sz="2000" dirty="0" err="1">
                <a:solidFill>
                  <a:srgbClr val="ECECEC"/>
                </a:solidFill>
              </a:rPr>
              <a:t>người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và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những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chuyển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biến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phức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tạp</a:t>
            </a:r>
            <a:r>
              <a:rPr lang="vi-VN" sz="2000" dirty="0">
                <a:solidFill>
                  <a:srgbClr val="ECECEC"/>
                </a:solidFill>
              </a:rPr>
              <a:t> trong </a:t>
            </a:r>
            <a:r>
              <a:rPr lang="vi-VN" sz="2000" dirty="0" err="1">
                <a:solidFill>
                  <a:srgbClr val="ECECEC"/>
                </a:solidFill>
              </a:rPr>
              <a:t>phạm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trù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đó</a:t>
            </a:r>
            <a:r>
              <a:rPr lang="vi-VN" sz="2000" dirty="0">
                <a:solidFill>
                  <a:srgbClr val="ECECEC"/>
                </a:solidFill>
              </a:rPr>
              <a:t>, </a:t>
            </a:r>
            <a:r>
              <a:rPr lang="vi-VN" sz="2000" dirty="0" err="1">
                <a:solidFill>
                  <a:srgbClr val="ECECEC"/>
                </a:solidFill>
              </a:rPr>
              <a:t>bạn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mới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có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thể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thiết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lập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một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chiến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lược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thành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công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nhất</a:t>
            </a:r>
            <a:r>
              <a:rPr lang="vi-VN" sz="2000" dirty="0">
                <a:solidFill>
                  <a:srgbClr val="ECECEC"/>
                </a:solidFill>
              </a:rPr>
              <a:t>.”</a:t>
            </a:r>
          </a:p>
        </p:txBody>
      </p:sp>
      <p:sp>
        <p:nvSpPr>
          <p:cNvPr id="60" name="Hộp Văn bản 59">
            <a:extLst>
              <a:ext uri="{FF2B5EF4-FFF2-40B4-BE49-F238E27FC236}">
                <a16:creationId xmlns:a16="http://schemas.microsoft.com/office/drawing/2014/main" id="{E2F6F911-ADE7-4603-B37C-6B445A78C6BA}"/>
              </a:ext>
            </a:extLst>
          </p:cNvPr>
          <p:cNvSpPr txBox="1"/>
          <p:nvPr/>
        </p:nvSpPr>
        <p:spPr>
          <a:xfrm>
            <a:off x="8985367" y="4628437"/>
            <a:ext cx="1392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>
                <a:solidFill>
                  <a:srgbClr val="DB4D1C"/>
                </a:solidFill>
                <a:highlight>
                  <a:srgbClr val="ECECEC"/>
                </a:highlight>
              </a:rPr>
              <a:t>SINH LÝ</a:t>
            </a:r>
          </a:p>
        </p:txBody>
      </p:sp>
      <p:sp>
        <p:nvSpPr>
          <p:cNvPr id="61" name="Hộp Văn bản 60">
            <a:extLst>
              <a:ext uri="{FF2B5EF4-FFF2-40B4-BE49-F238E27FC236}">
                <a16:creationId xmlns:a16="http://schemas.microsoft.com/office/drawing/2014/main" id="{E9E4EF88-437F-4A31-9D32-D85495D02F49}"/>
              </a:ext>
            </a:extLst>
          </p:cNvPr>
          <p:cNvSpPr txBox="1"/>
          <p:nvPr/>
        </p:nvSpPr>
        <p:spPr>
          <a:xfrm>
            <a:off x="8956339" y="4143010"/>
            <a:ext cx="2663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>
                <a:solidFill>
                  <a:srgbClr val="F7931E"/>
                </a:solidFill>
                <a:highlight>
                  <a:srgbClr val="ECECEC"/>
                </a:highlight>
              </a:rPr>
              <a:t>AN TOÀN, AN NINH</a:t>
            </a:r>
          </a:p>
        </p:txBody>
      </p:sp>
      <p:sp>
        <p:nvSpPr>
          <p:cNvPr id="62" name="Hộp Văn bản 61">
            <a:extLst>
              <a:ext uri="{FF2B5EF4-FFF2-40B4-BE49-F238E27FC236}">
                <a16:creationId xmlns:a16="http://schemas.microsoft.com/office/drawing/2014/main" id="{B5DD76F0-B6A3-4710-ACC4-A3A3202DCC23}"/>
              </a:ext>
            </a:extLst>
          </p:cNvPr>
          <p:cNvSpPr txBox="1"/>
          <p:nvPr/>
        </p:nvSpPr>
        <p:spPr>
          <a:xfrm>
            <a:off x="8960923" y="3706061"/>
            <a:ext cx="2579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>
                <a:solidFill>
                  <a:srgbClr val="F5CB27"/>
                </a:solidFill>
                <a:highlight>
                  <a:srgbClr val="ECECEC"/>
                </a:highlight>
              </a:rPr>
              <a:t>XÃ HỘI</a:t>
            </a:r>
          </a:p>
        </p:txBody>
      </p:sp>
      <p:sp>
        <p:nvSpPr>
          <p:cNvPr id="63" name="Hộp Văn bản 62">
            <a:extLst>
              <a:ext uri="{FF2B5EF4-FFF2-40B4-BE49-F238E27FC236}">
                <a16:creationId xmlns:a16="http://schemas.microsoft.com/office/drawing/2014/main" id="{2CB0A4CF-EE2B-45CC-85CA-EE76EEAC5DF1}"/>
              </a:ext>
            </a:extLst>
          </p:cNvPr>
          <p:cNvSpPr txBox="1"/>
          <p:nvPr/>
        </p:nvSpPr>
        <p:spPr>
          <a:xfrm>
            <a:off x="8969923" y="3182053"/>
            <a:ext cx="2835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>
                <a:solidFill>
                  <a:srgbClr val="22B474"/>
                </a:solidFill>
                <a:highlight>
                  <a:srgbClr val="ECECEC"/>
                </a:highlight>
              </a:rPr>
              <a:t>ĐƯỢC TÔN TRỌNG</a:t>
            </a:r>
          </a:p>
        </p:txBody>
      </p:sp>
      <p:sp>
        <p:nvSpPr>
          <p:cNvPr id="64" name="Hộp Văn bản 63">
            <a:extLst>
              <a:ext uri="{FF2B5EF4-FFF2-40B4-BE49-F238E27FC236}">
                <a16:creationId xmlns:a16="http://schemas.microsoft.com/office/drawing/2014/main" id="{6283BAFC-874C-498D-82D9-C5C215F23CA6}"/>
              </a:ext>
            </a:extLst>
          </p:cNvPr>
          <p:cNvSpPr txBox="1"/>
          <p:nvPr/>
        </p:nvSpPr>
        <p:spPr>
          <a:xfrm>
            <a:off x="8955408" y="2675616"/>
            <a:ext cx="2959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>
                <a:solidFill>
                  <a:srgbClr val="4C95A6"/>
                </a:solidFill>
                <a:highlight>
                  <a:srgbClr val="ECECEC"/>
                </a:highlight>
              </a:rPr>
              <a:t>THỂ HIỆN BẢN THÂN</a:t>
            </a:r>
          </a:p>
        </p:txBody>
      </p:sp>
      <p:grpSp>
        <p:nvGrpSpPr>
          <p:cNvPr id="34" name="Nhóm 33">
            <a:extLst>
              <a:ext uri="{FF2B5EF4-FFF2-40B4-BE49-F238E27FC236}">
                <a16:creationId xmlns:a16="http://schemas.microsoft.com/office/drawing/2014/main" id="{1779AA7A-68C0-4EA3-B851-0DC672FF3803}"/>
              </a:ext>
            </a:extLst>
          </p:cNvPr>
          <p:cNvGrpSpPr/>
          <p:nvPr/>
        </p:nvGrpSpPr>
        <p:grpSpPr>
          <a:xfrm>
            <a:off x="777955" y="3797900"/>
            <a:ext cx="1974651" cy="1030592"/>
            <a:chOff x="2541166" y="3337733"/>
            <a:chExt cx="1974651" cy="1030592"/>
          </a:xfrm>
        </p:grpSpPr>
        <p:pic>
          <p:nvPicPr>
            <p:cNvPr id="36" name="Hình ảnh 35">
              <a:extLst>
                <a:ext uri="{FF2B5EF4-FFF2-40B4-BE49-F238E27FC236}">
                  <a16:creationId xmlns:a16="http://schemas.microsoft.com/office/drawing/2014/main" id="{52C607AA-7F32-4649-9B68-CED940F3D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573" y="3337733"/>
              <a:ext cx="952500" cy="952500"/>
            </a:xfrm>
            <a:prstGeom prst="rect">
              <a:avLst/>
            </a:prstGeom>
          </p:spPr>
        </p:pic>
        <p:sp>
          <p:nvSpPr>
            <p:cNvPr id="38" name="Hộp Văn bản 37">
              <a:extLst>
                <a:ext uri="{FF2B5EF4-FFF2-40B4-BE49-F238E27FC236}">
                  <a16:creationId xmlns:a16="http://schemas.microsoft.com/office/drawing/2014/main" id="{969F2492-B20F-4A88-8A6E-9A3EA1D3B318}"/>
                </a:ext>
              </a:extLst>
            </p:cNvPr>
            <p:cNvSpPr txBox="1"/>
            <p:nvPr/>
          </p:nvSpPr>
          <p:spPr>
            <a:xfrm>
              <a:off x="3518837" y="3490817"/>
              <a:ext cx="9969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b="1" dirty="0">
                  <a:solidFill>
                    <a:srgbClr val="ECECEC"/>
                  </a:solidFill>
                </a:rPr>
                <a:t>QUYỀN</a:t>
              </a:r>
              <a:br>
                <a:rPr lang="vi-VN" b="1" dirty="0">
                  <a:solidFill>
                    <a:srgbClr val="ECECEC"/>
                  </a:solidFill>
                </a:rPr>
              </a:br>
              <a:r>
                <a:rPr lang="vi-VN" b="1" dirty="0">
                  <a:solidFill>
                    <a:srgbClr val="ECECEC"/>
                  </a:solidFill>
                </a:rPr>
                <a:t>LỰC</a:t>
              </a:r>
            </a:p>
          </p:txBody>
        </p:sp>
        <p:pic>
          <p:nvPicPr>
            <p:cNvPr id="40" name="Hình ảnh 39">
              <a:extLst>
                <a:ext uri="{FF2B5EF4-FFF2-40B4-BE49-F238E27FC236}">
                  <a16:creationId xmlns:a16="http://schemas.microsoft.com/office/drawing/2014/main" id="{C43A8750-7B24-4F2C-9BB8-E35FB9C6A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1166" y="3905250"/>
              <a:ext cx="463075" cy="463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024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Nhóm 10">
            <a:extLst>
              <a:ext uri="{FF2B5EF4-FFF2-40B4-BE49-F238E27FC236}">
                <a16:creationId xmlns:a16="http://schemas.microsoft.com/office/drawing/2014/main" id="{A314D9AF-CF4D-49CF-B17B-912498E5378F}"/>
              </a:ext>
            </a:extLst>
          </p:cNvPr>
          <p:cNvGrpSpPr/>
          <p:nvPr/>
        </p:nvGrpSpPr>
        <p:grpSpPr>
          <a:xfrm>
            <a:off x="9681594" y="0"/>
            <a:ext cx="1929498" cy="1276639"/>
            <a:chOff x="8346377" y="2586932"/>
            <a:chExt cx="1929498" cy="1276639"/>
          </a:xfrm>
        </p:grpSpPr>
        <p:grpSp>
          <p:nvGrpSpPr>
            <p:cNvPr id="12" name="Nhóm 11">
              <a:extLst>
                <a:ext uri="{FF2B5EF4-FFF2-40B4-BE49-F238E27FC236}">
                  <a16:creationId xmlns:a16="http://schemas.microsoft.com/office/drawing/2014/main" id="{CA4F8C6F-41CC-4596-BA65-B8099835B59F}"/>
                </a:ext>
              </a:extLst>
            </p:cNvPr>
            <p:cNvGrpSpPr/>
            <p:nvPr/>
          </p:nvGrpSpPr>
          <p:grpSpPr>
            <a:xfrm>
              <a:off x="8346377" y="2617076"/>
              <a:ext cx="1929498" cy="1246495"/>
              <a:chOff x="7556147" y="2555337"/>
              <a:chExt cx="1929498" cy="1246495"/>
            </a:xfrm>
          </p:grpSpPr>
          <p:sp>
            <p:nvSpPr>
              <p:cNvPr id="14" name="Hình chữ nhật: Góc Tròn 13">
                <a:extLst>
                  <a:ext uri="{FF2B5EF4-FFF2-40B4-BE49-F238E27FC236}">
                    <a16:creationId xmlns:a16="http://schemas.microsoft.com/office/drawing/2014/main" id="{3F8F27A6-256D-4381-9667-B358EE6176AA}"/>
                  </a:ext>
                </a:extLst>
              </p:cNvPr>
              <p:cNvSpPr/>
              <p:nvPr/>
            </p:nvSpPr>
            <p:spPr>
              <a:xfrm>
                <a:off x="7556147" y="2859238"/>
                <a:ext cx="1929498" cy="687823"/>
              </a:xfrm>
              <a:prstGeom prst="roundRect">
                <a:avLst/>
              </a:prstGeom>
              <a:solidFill>
                <a:srgbClr val="2DA78B"/>
              </a:solidFill>
              <a:ln w="28575">
                <a:solidFill>
                  <a:srgbClr val="2DA7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vi-VN" sz="1800" b="1" dirty="0">
                    <a:solidFill>
                      <a:srgbClr val="2DA78B"/>
                    </a:solidFill>
                    <a:highlight>
                      <a:srgbClr val="ECECEC"/>
                    </a:highlight>
                  </a:rPr>
                  <a:t>YẾU TỐ</a:t>
                </a:r>
              </a:p>
              <a:p>
                <a:r>
                  <a:rPr lang="vi-VN" sz="1800" b="1" dirty="0">
                    <a:solidFill>
                      <a:schemeClr val="bg1"/>
                    </a:solidFill>
                  </a:rPr>
                  <a:t>ẢNH HƯỞNG</a:t>
                </a:r>
                <a:endParaRPr lang="vi-VN" sz="1800" b="1" dirty="0">
                  <a:solidFill>
                    <a:srgbClr val="2DA78B"/>
                  </a:solidFill>
                  <a:highlight>
                    <a:srgbClr val="ECECEC"/>
                  </a:highlight>
                </a:endParaRPr>
              </a:p>
            </p:txBody>
          </p:sp>
          <p:sp>
            <p:nvSpPr>
              <p:cNvPr id="19" name="Hộp Văn bản 18">
                <a:extLst>
                  <a:ext uri="{FF2B5EF4-FFF2-40B4-BE49-F238E27FC236}">
                    <a16:creationId xmlns:a16="http://schemas.microsoft.com/office/drawing/2014/main" id="{F6A23713-0896-4827-B09B-3F6C469A3A36}"/>
                  </a:ext>
                </a:extLst>
              </p:cNvPr>
              <p:cNvSpPr txBox="1"/>
              <p:nvPr/>
            </p:nvSpPr>
            <p:spPr>
              <a:xfrm>
                <a:off x="9369589" y="2555337"/>
                <a:ext cx="45719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sz="7500" b="1" dirty="0">
                    <a:solidFill>
                      <a:srgbClr val="2DA78B"/>
                    </a:solidFill>
                  </a:rPr>
                  <a:t>2</a:t>
                </a:r>
              </a:p>
            </p:txBody>
          </p:sp>
        </p:grpSp>
        <p:sp>
          <p:nvSpPr>
            <p:cNvPr id="13" name="Hộp Văn bản 12">
              <a:extLst>
                <a:ext uri="{FF2B5EF4-FFF2-40B4-BE49-F238E27FC236}">
                  <a16:creationId xmlns:a16="http://schemas.microsoft.com/office/drawing/2014/main" id="{433FC59D-E930-4649-82ED-19A513EB8EE9}"/>
                </a:ext>
              </a:extLst>
            </p:cNvPr>
            <p:cNvSpPr txBox="1"/>
            <p:nvPr/>
          </p:nvSpPr>
          <p:spPr>
            <a:xfrm>
              <a:off x="10114100" y="2586932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ln>
                    <a:solidFill>
                      <a:schemeClr val="bg1"/>
                    </a:solidFill>
                  </a:ln>
                  <a:noFill/>
                </a:rPr>
                <a:t>2</a:t>
              </a:r>
            </a:p>
          </p:txBody>
        </p:sp>
      </p:grp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297E474E-0310-4EEF-A929-58E0A3ED5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EC4F-2863-4258-8DA6-7E72115F78B1}" type="slidenum">
              <a:rPr lang="vi-VN" smtClean="0"/>
              <a:t>5</a:t>
            </a:fld>
            <a:endParaRPr lang="vi-VN"/>
          </a:p>
        </p:txBody>
      </p:sp>
      <p:pic>
        <p:nvPicPr>
          <p:cNvPr id="54" name="Đồ họa 53" descr="Mạng">
            <a:extLst>
              <a:ext uri="{FF2B5EF4-FFF2-40B4-BE49-F238E27FC236}">
                <a16:creationId xmlns:a16="http://schemas.microsoft.com/office/drawing/2014/main" id="{FCC4C169-0F89-45CD-8CDE-AE5798F7A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0154" y="-3468"/>
            <a:ext cx="644882" cy="644882"/>
          </a:xfrm>
          <a:prstGeom prst="rect">
            <a:avLst/>
          </a:prstGeom>
        </p:spPr>
      </p:pic>
      <p:grpSp>
        <p:nvGrpSpPr>
          <p:cNvPr id="43" name="Nhóm 42">
            <a:extLst>
              <a:ext uri="{FF2B5EF4-FFF2-40B4-BE49-F238E27FC236}">
                <a16:creationId xmlns:a16="http://schemas.microsoft.com/office/drawing/2014/main" id="{7885F0D8-6634-41A3-AC89-33C6F4BEDCAC}"/>
              </a:ext>
            </a:extLst>
          </p:cNvPr>
          <p:cNvGrpSpPr/>
          <p:nvPr/>
        </p:nvGrpSpPr>
        <p:grpSpPr>
          <a:xfrm>
            <a:off x="777955" y="1276639"/>
            <a:ext cx="1902337" cy="952500"/>
            <a:chOff x="2656573" y="1908983"/>
            <a:chExt cx="1902337" cy="952500"/>
          </a:xfrm>
        </p:grpSpPr>
        <p:pic>
          <p:nvPicPr>
            <p:cNvPr id="41" name="Hình ảnh 40">
              <a:extLst>
                <a:ext uri="{FF2B5EF4-FFF2-40B4-BE49-F238E27FC236}">
                  <a16:creationId xmlns:a16="http://schemas.microsoft.com/office/drawing/2014/main" id="{D5F4A6C5-6C7A-4218-9926-008E9E1DC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573" y="1908983"/>
              <a:ext cx="952500" cy="952500"/>
            </a:xfrm>
            <a:prstGeom prst="rect">
              <a:avLst/>
            </a:prstGeom>
          </p:spPr>
        </p:pic>
        <p:pic>
          <p:nvPicPr>
            <p:cNvPr id="6" name="Hình ảnh 5">
              <a:extLst>
                <a:ext uri="{FF2B5EF4-FFF2-40B4-BE49-F238E27FC236}">
                  <a16:creationId xmlns:a16="http://schemas.microsoft.com/office/drawing/2014/main" id="{8ECB4293-7AB5-45DE-9FC7-D114A1F0C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9312" y="2306737"/>
              <a:ext cx="528581" cy="528581"/>
            </a:xfrm>
            <a:prstGeom prst="rect">
              <a:avLst/>
            </a:prstGeom>
          </p:spPr>
        </p:pic>
        <p:sp>
          <p:nvSpPr>
            <p:cNvPr id="42" name="Hộp Văn bản 41">
              <a:extLst>
                <a:ext uri="{FF2B5EF4-FFF2-40B4-BE49-F238E27FC236}">
                  <a16:creationId xmlns:a16="http://schemas.microsoft.com/office/drawing/2014/main" id="{F984A2F0-54E0-4486-8812-F7DADBC9B5DE}"/>
                </a:ext>
              </a:extLst>
            </p:cNvPr>
            <p:cNvSpPr txBox="1"/>
            <p:nvPr/>
          </p:nvSpPr>
          <p:spPr>
            <a:xfrm>
              <a:off x="3606410" y="2040292"/>
              <a:ext cx="9525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b="1" dirty="0">
                  <a:solidFill>
                    <a:srgbClr val="ECECEC"/>
                  </a:solidFill>
                </a:rPr>
                <a:t>ĐỘNG</a:t>
              </a:r>
            </a:p>
            <a:p>
              <a:r>
                <a:rPr lang="vi-VN" b="1" dirty="0">
                  <a:solidFill>
                    <a:srgbClr val="ECECEC"/>
                  </a:solidFill>
                </a:rPr>
                <a:t>CƠ</a:t>
              </a:r>
            </a:p>
          </p:txBody>
        </p:sp>
      </p:grpSp>
      <p:grpSp>
        <p:nvGrpSpPr>
          <p:cNvPr id="46" name="Nhóm 45">
            <a:extLst>
              <a:ext uri="{FF2B5EF4-FFF2-40B4-BE49-F238E27FC236}">
                <a16:creationId xmlns:a16="http://schemas.microsoft.com/office/drawing/2014/main" id="{F0C513F3-C427-4CA3-9023-CD86D966C26A}"/>
              </a:ext>
            </a:extLst>
          </p:cNvPr>
          <p:cNvGrpSpPr/>
          <p:nvPr/>
        </p:nvGrpSpPr>
        <p:grpSpPr>
          <a:xfrm>
            <a:off x="777955" y="2524187"/>
            <a:ext cx="2049527" cy="1066800"/>
            <a:chOff x="4229676" y="2838450"/>
            <a:chExt cx="2049527" cy="1066800"/>
          </a:xfrm>
        </p:grpSpPr>
        <p:pic>
          <p:nvPicPr>
            <p:cNvPr id="10" name="Hình ảnh 9">
              <a:extLst>
                <a:ext uri="{FF2B5EF4-FFF2-40B4-BE49-F238E27FC236}">
                  <a16:creationId xmlns:a16="http://schemas.microsoft.com/office/drawing/2014/main" id="{F1B5477E-1422-4815-9E29-DFE4D8B7B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9609" y="2838450"/>
              <a:ext cx="952500" cy="952500"/>
            </a:xfrm>
            <a:prstGeom prst="rect">
              <a:avLst/>
            </a:prstGeom>
          </p:spPr>
        </p:pic>
        <p:pic>
          <p:nvPicPr>
            <p:cNvPr id="39" name="Hình ảnh 38">
              <a:extLst>
                <a:ext uri="{FF2B5EF4-FFF2-40B4-BE49-F238E27FC236}">
                  <a16:creationId xmlns:a16="http://schemas.microsoft.com/office/drawing/2014/main" id="{53DB3F42-4F2D-4A8F-A97F-C0A838D64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9676" y="3281735"/>
              <a:ext cx="623515" cy="623515"/>
            </a:xfrm>
            <a:prstGeom prst="rect">
              <a:avLst/>
            </a:prstGeom>
          </p:spPr>
        </p:pic>
        <p:sp>
          <p:nvSpPr>
            <p:cNvPr id="48" name="Hộp Văn bản 47">
              <a:extLst>
                <a:ext uri="{FF2B5EF4-FFF2-40B4-BE49-F238E27FC236}">
                  <a16:creationId xmlns:a16="http://schemas.microsoft.com/office/drawing/2014/main" id="{7094351B-C879-4DB0-B26D-96E14882E1FB}"/>
                </a:ext>
              </a:extLst>
            </p:cNvPr>
            <p:cNvSpPr txBox="1"/>
            <p:nvPr/>
          </p:nvSpPr>
          <p:spPr>
            <a:xfrm>
              <a:off x="4857524" y="3221603"/>
              <a:ext cx="1421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b="1" dirty="0">
                  <a:solidFill>
                    <a:srgbClr val="ECECEC"/>
                  </a:solidFill>
                </a:rPr>
                <a:t>ẢNH HƯỞNG</a:t>
              </a:r>
            </a:p>
          </p:txBody>
        </p:sp>
      </p:grpSp>
      <p:grpSp>
        <p:nvGrpSpPr>
          <p:cNvPr id="45" name="Nhóm 44">
            <a:extLst>
              <a:ext uri="{FF2B5EF4-FFF2-40B4-BE49-F238E27FC236}">
                <a16:creationId xmlns:a16="http://schemas.microsoft.com/office/drawing/2014/main" id="{9AFAD71C-A1D0-4C22-9AAF-1B709B9774CC}"/>
              </a:ext>
            </a:extLst>
          </p:cNvPr>
          <p:cNvGrpSpPr/>
          <p:nvPr/>
        </p:nvGrpSpPr>
        <p:grpSpPr>
          <a:xfrm>
            <a:off x="489741" y="5071613"/>
            <a:ext cx="1928793" cy="993892"/>
            <a:chOff x="4735777" y="4850479"/>
            <a:chExt cx="1928793" cy="993892"/>
          </a:xfrm>
        </p:grpSpPr>
        <p:pic>
          <p:nvPicPr>
            <p:cNvPr id="35" name="Hình ảnh 34">
              <a:extLst>
                <a:ext uri="{FF2B5EF4-FFF2-40B4-BE49-F238E27FC236}">
                  <a16:creationId xmlns:a16="http://schemas.microsoft.com/office/drawing/2014/main" id="{C9EE9E31-B355-4E7B-A364-77738A811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5859" y="4850479"/>
              <a:ext cx="952500" cy="952500"/>
            </a:xfrm>
            <a:prstGeom prst="rect">
              <a:avLst/>
            </a:prstGeom>
          </p:spPr>
        </p:pic>
        <p:pic>
          <p:nvPicPr>
            <p:cNvPr id="33" name="Hình ảnh 32">
              <a:extLst>
                <a:ext uri="{FF2B5EF4-FFF2-40B4-BE49-F238E27FC236}">
                  <a16:creationId xmlns:a16="http://schemas.microsoft.com/office/drawing/2014/main" id="{ECAD9ED3-2D21-403F-AF85-3BC435D9B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777" y="5198039"/>
              <a:ext cx="646332" cy="646332"/>
            </a:xfrm>
            <a:prstGeom prst="rect">
              <a:avLst/>
            </a:prstGeom>
          </p:spPr>
        </p:pic>
        <p:sp>
          <p:nvSpPr>
            <p:cNvPr id="51" name="Hộp Văn bản 50">
              <a:extLst>
                <a:ext uri="{FF2B5EF4-FFF2-40B4-BE49-F238E27FC236}">
                  <a16:creationId xmlns:a16="http://schemas.microsoft.com/office/drawing/2014/main" id="{DF76176E-0C27-48EE-94F3-C2A01B0A17D3}"/>
                </a:ext>
              </a:extLst>
            </p:cNvPr>
            <p:cNvSpPr txBox="1"/>
            <p:nvPr/>
          </p:nvSpPr>
          <p:spPr>
            <a:xfrm>
              <a:off x="5858360" y="5003563"/>
              <a:ext cx="8062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b="1" dirty="0">
                  <a:solidFill>
                    <a:srgbClr val="ECECEC"/>
                  </a:solidFill>
                </a:rPr>
                <a:t>HIỆU</a:t>
              </a:r>
            </a:p>
            <a:p>
              <a:r>
                <a:rPr lang="vi-VN" b="1" dirty="0">
                  <a:solidFill>
                    <a:srgbClr val="ECECEC"/>
                  </a:solidFill>
                </a:rPr>
                <a:t>QUẢ</a:t>
              </a:r>
            </a:p>
          </p:txBody>
        </p:sp>
      </p:grpSp>
      <p:cxnSp>
        <p:nvCxnSpPr>
          <p:cNvPr id="52" name="Đường kết nối: Mũi tên Gấp khúc 51">
            <a:extLst>
              <a:ext uri="{FF2B5EF4-FFF2-40B4-BE49-F238E27FC236}">
                <a16:creationId xmlns:a16="http://schemas.microsoft.com/office/drawing/2014/main" id="{4B2996C0-548A-402B-847D-A20D2A1CA106}"/>
              </a:ext>
            </a:extLst>
          </p:cNvPr>
          <p:cNvCxnSpPr>
            <a:stCxn id="42" idx="3"/>
          </p:cNvCxnSpPr>
          <p:nvPr/>
        </p:nvCxnSpPr>
        <p:spPr>
          <a:xfrm>
            <a:off x="2680292" y="1731114"/>
            <a:ext cx="657994" cy="4670977"/>
          </a:xfrm>
          <a:prstGeom prst="bentConnector2">
            <a:avLst/>
          </a:prstGeom>
          <a:ln w="28575">
            <a:solidFill>
              <a:srgbClr val="ECECE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Hộp Văn bản 52">
            <a:extLst>
              <a:ext uri="{FF2B5EF4-FFF2-40B4-BE49-F238E27FC236}">
                <a16:creationId xmlns:a16="http://schemas.microsoft.com/office/drawing/2014/main" id="{2A941652-79B5-4066-97EE-4C17579023E7}"/>
              </a:ext>
            </a:extLst>
          </p:cNvPr>
          <p:cNvSpPr txBox="1"/>
          <p:nvPr/>
        </p:nvSpPr>
        <p:spPr>
          <a:xfrm>
            <a:off x="3383831" y="1587309"/>
            <a:ext cx="5702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 err="1">
                <a:solidFill>
                  <a:srgbClr val="ECECEC"/>
                </a:solidFill>
              </a:rPr>
              <a:t>Lý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thuyết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“2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yếu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tố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”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của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Herzberg</a:t>
            </a:r>
            <a:endParaRPr lang="vi-VN" sz="2000" b="1" dirty="0">
              <a:solidFill>
                <a:srgbClr val="ECECEC"/>
              </a:solidFill>
              <a:highlight>
                <a:srgbClr val="2DA78B"/>
              </a:highlight>
            </a:endParaRPr>
          </a:p>
        </p:txBody>
      </p:sp>
      <p:sp>
        <p:nvSpPr>
          <p:cNvPr id="59" name="Hộp Văn bản 58">
            <a:extLst>
              <a:ext uri="{FF2B5EF4-FFF2-40B4-BE49-F238E27FC236}">
                <a16:creationId xmlns:a16="http://schemas.microsoft.com/office/drawing/2014/main" id="{0943B86F-C6A2-4CC1-8982-14C9E6E2226E}"/>
              </a:ext>
            </a:extLst>
          </p:cNvPr>
          <p:cNvSpPr txBox="1"/>
          <p:nvPr/>
        </p:nvSpPr>
        <p:spPr>
          <a:xfrm>
            <a:off x="4479975" y="1938683"/>
            <a:ext cx="4632906" cy="2805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 err="1">
                <a:solidFill>
                  <a:srgbClr val="ECECEC"/>
                </a:solidFill>
              </a:rPr>
              <a:t>Họ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được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thừa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nhận</a:t>
            </a:r>
            <a:endParaRPr lang="vi-VN" sz="2000" dirty="0">
              <a:solidFill>
                <a:srgbClr val="ECECEC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 err="1">
                <a:solidFill>
                  <a:srgbClr val="ECECEC"/>
                </a:solidFill>
              </a:rPr>
              <a:t>Sự</a:t>
            </a:r>
            <a:r>
              <a:rPr lang="vi-VN" sz="2000" dirty="0">
                <a:solidFill>
                  <a:srgbClr val="ECECEC"/>
                </a:solidFill>
              </a:rPr>
              <a:t> thăng </a:t>
            </a:r>
            <a:r>
              <a:rPr lang="vi-VN" sz="2000" dirty="0" err="1">
                <a:solidFill>
                  <a:srgbClr val="ECECEC"/>
                </a:solidFill>
              </a:rPr>
              <a:t>tiến</a:t>
            </a:r>
            <a:endParaRPr lang="vi-VN" sz="2000" dirty="0">
              <a:solidFill>
                <a:srgbClr val="ECECEC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 err="1">
                <a:solidFill>
                  <a:srgbClr val="ECECEC"/>
                </a:solidFill>
              </a:rPr>
              <a:t>Phát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triển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cá</a:t>
            </a:r>
            <a:r>
              <a:rPr lang="vi-VN" sz="2000" dirty="0">
                <a:solidFill>
                  <a:srgbClr val="ECECEC"/>
                </a:solidFill>
              </a:rPr>
              <a:t> nhân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 err="1">
                <a:solidFill>
                  <a:srgbClr val="ECECEC"/>
                </a:solidFill>
              </a:rPr>
              <a:t>Được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chịu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trách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nhiệm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về</a:t>
            </a:r>
            <a:r>
              <a:rPr lang="vi-VN" sz="2000" dirty="0">
                <a:solidFill>
                  <a:srgbClr val="ECECEC"/>
                </a:solidFill>
              </a:rPr>
              <a:t> công </a:t>
            </a:r>
            <a:r>
              <a:rPr lang="vi-VN" sz="2000" dirty="0" err="1">
                <a:solidFill>
                  <a:srgbClr val="ECECEC"/>
                </a:solidFill>
              </a:rPr>
              <a:t>việc</a:t>
            </a:r>
            <a:endParaRPr lang="vi-VN" sz="2000" dirty="0">
              <a:solidFill>
                <a:srgbClr val="ECECEC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solidFill>
                  <a:srgbClr val="ECECEC"/>
                </a:solidFill>
              </a:rPr>
              <a:t>Quan tâm </a:t>
            </a:r>
            <a:r>
              <a:rPr lang="vi-VN" sz="2000" dirty="0" err="1">
                <a:solidFill>
                  <a:srgbClr val="ECECEC"/>
                </a:solidFill>
              </a:rPr>
              <a:t>đến</a:t>
            </a:r>
            <a:r>
              <a:rPr lang="vi-VN" sz="2000" dirty="0">
                <a:solidFill>
                  <a:srgbClr val="ECECEC"/>
                </a:solidFill>
              </a:rPr>
              <a:t> công </a:t>
            </a:r>
            <a:r>
              <a:rPr lang="vi-VN" sz="2000" dirty="0" err="1">
                <a:solidFill>
                  <a:srgbClr val="ECECEC"/>
                </a:solidFill>
              </a:rPr>
              <a:t>việc</a:t>
            </a:r>
            <a:endParaRPr lang="vi-VN" sz="2000" dirty="0">
              <a:solidFill>
                <a:srgbClr val="ECECEC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 err="1">
                <a:solidFill>
                  <a:srgbClr val="ECECEC"/>
                </a:solidFill>
              </a:rPr>
              <a:t>Được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thực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hiện</a:t>
            </a:r>
            <a:r>
              <a:rPr lang="vi-VN" sz="2000" dirty="0">
                <a:solidFill>
                  <a:srgbClr val="ECECEC"/>
                </a:solidFill>
              </a:rPr>
              <a:t> công </a:t>
            </a:r>
            <a:r>
              <a:rPr lang="vi-VN" sz="2000" dirty="0" err="1">
                <a:solidFill>
                  <a:srgbClr val="ECECEC"/>
                </a:solidFill>
              </a:rPr>
              <a:t>việc</a:t>
            </a:r>
            <a:endParaRPr lang="vi-VN" sz="2000" dirty="0">
              <a:solidFill>
                <a:srgbClr val="ECECEC"/>
              </a:solidFill>
            </a:endParaRPr>
          </a:p>
        </p:txBody>
      </p:sp>
      <p:sp>
        <p:nvSpPr>
          <p:cNvPr id="34" name="Hộp Văn bản 33">
            <a:extLst>
              <a:ext uri="{FF2B5EF4-FFF2-40B4-BE49-F238E27FC236}">
                <a16:creationId xmlns:a16="http://schemas.microsoft.com/office/drawing/2014/main" id="{9E739F15-948C-4F58-972B-54438506D4DA}"/>
              </a:ext>
            </a:extLst>
          </p:cNvPr>
          <p:cNvSpPr txBox="1"/>
          <p:nvPr/>
        </p:nvSpPr>
        <p:spPr>
          <a:xfrm>
            <a:off x="3434151" y="4740114"/>
            <a:ext cx="83942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>
                <a:solidFill>
                  <a:srgbClr val="ECECEC"/>
                </a:solidFill>
              </a:rPr>
              <a:t>Theo </a:t>
            </a:r>
            <a:r>
              <a:rPr lang="vi-VN" sz="2000" b="1" dirty="0" err="1">
                <a:solidFill>
                  <a:srgbClr val="ECECEC"/>
                </a:solidFill>
              </a:rPr>
              <a:t>Herzberg</a:t>
            </a:r>
            <a:r>
              <a:rPr lang="vi-VN" sz="2000" dirty="0">
                <a:solidFill>
                  <a:srgbClr val="ECECEC"/>
                </a:solidFill>
              </a:rPr>
              <a:t>,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có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hai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loại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nhu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cầu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</a:t>
            </a:r>
            <a:r>
              <a:rPr lang="vi-VN" sz="2000" dirty="0">
                <a:solidFill>
                  <a:srgbClr val="ECECEC"/>
                </a:solidFill>
              </a:rPr>
              <a:t>liên quan </a:t>
            </a:r>
            <a:r>
              <a:rPr lang="vi-VN" sz="2000" dirty="0" err="1">
                <a:solidFill>
                  <a:srgbClr val="ECECEC"/>
                </a:solidFill>
              </a:rPr>
              <a:t>đến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động</a:t>
            </a:r>
            <a:r>
              <a:rPr lang="vi-VN" sz="2000" dirty="0">
                <a:solidFill>
                  <a:srgbClr val="ECECEC"/>
                </a:solidFill>
              </a:rPr>
              <a:t> cơ </a:t>
            </a:r>
            <a:r>
              <a:rPr lang="vi-VN" sz="2000" dirty="0" err="1">
                <a:solidFill>
                  <a:srgbClr val="ECECEC"/>
                </a:solidFill>
              </a:rPr>
              <a:t>làm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việc</a:t>
            </a:r>
            <a:r>
              <a:rPr lang="vi-VN" sz="2000" dirty="0">
                <a:solidFill>
                  <a:srgbClr val="ECECEC"/>
                </a:solidFill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000" dirty="0" err="1">
                <a:solidFill>
                  <a:srgbClr val="ECECEC"/>
                </a:solidFill>
              </a:rPr>
              <a:t>Có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những</a:t>
            </a:r>
            <a:r>
              <a:rPr lang="vi-VN" sz="2000" dirty="0">
                <a:solidFill>
                  <a:srgbClr val="ECECEC"/>
                </a:solidFill>
              </a:rPr>
              <a:t> nhu </a:t>
            </a:r>
            <a:r>
              <a:rPr lang="vi-VN" sz="2000" dirty="0" err="1">
                <a:solidFill>
                  <a:srgbClr val="ECECEC"/>
                </a:solidFill>
              </a:rPr>
              <a:t>cầu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là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nguồn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tạo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động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cơ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làm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việc</a:t>
            </a:r>
            <a:r>
              <a:rPr lang="vi-VN" sz="2000" dirty="0">
                <a:solidFill>
                  <a:srgbClr val="ECECEC"/>
                </a:solidFill>
              </a:rPr>
              <a:t>, </a:t>
            </a:r>
            <a:r>
              <a:rPr lang="vi-VN" sz="2000" dirty="0" err="1">
                <a:solidFill>
                  <a:srgbClr val="ECECEC"/>
                </a:solidFill>
              </a:rPr>
              <a:t>và</a:t>
            </a:r>
            <a:endParaRPr lang="vi-VN" sz="2000" dirty="0">
              <a:solidFill>
                <a:srgbClr val="ECECEC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000" dirty="0" err="1">
                <a:solidFill>
                  <a:srgbClr val="ECECEC"/>
                </a:solidFill>
              </a:rPr>
              <a:t>Có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những</a:t>
            </a:r>
            <a:r>
              <a:rPr lang="vi-VN" sz="2000" dirty="0">
                <a:solidFill>
                  <a:srgbClr val="ECECEC"/>
                </a:solidFill>
              </a:rPr>
              <a:t> nhu </a:t>
            </a:r>
            <a:r>
              <a:rPr lang="vi-VN" sz="2000" dirty="0" err="1">
                <a:solidFill>
                  <a:srgbClr val="ECECEC"/>
                </a:solidFill>
              </a:rPr>
              <a:t>cầu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tạo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ra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sự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không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hài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lòng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,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sự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không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thỏa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mãn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</a:t>
            </a:r>
            <a:r>
              <a:rPr lang="vi-VN" sz="2000" dirty="0">
                <a:solidFill>
                  <a:srgbClr val="ECECEC"/>
                </a:solidFill>
              </a:rPr>
              <a:t>trong </a:t>
            </a:r>
            <a:r>
              <a:rPr lang="vi-VN" sz="2000" dirty="0" err="1">
                <a:solidFill>
                  <a:srgbClr val="ECECEC"/>
                </a:solidFill>
              </a:rPr>
              <a:t>các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cá</a:t>
            </a:r>
            <a:r>
              <a:rPr lang="vi-VN" sz="2000" dirty="0">
                <a:solidFill>
                  <a:srgbClr val="ECECEC"/>
                </a:solidFill>
              </a:rPr>
              <a:t> nhân. </a:t>
            </a:r>
            <a:r>
              <a:rPr lang="vi-VN" sz="2000" dirty="0" err="1">
                <a:solidFill>
                  <a:srgbClr val="ECECEC"/>
                </a:solidFill>
              </a:rPr>
              <a:t>Bản</a:t>
            </a:r>
            <a:r>
              <a:rPr lang="vi-VN" sz="2000" dirty="0">
                <a:solidFill>
                  <a:srgbClr val="ECECEC"/>
                </a:solidFill>
              </a:rPr>
              <a:t> thân </a:t>
            </a:r>
            <a:r>
              <a:rPr lang="vi-VN" sz="2000" dirty="0" err="1">
                <a:solidFill>
                  <a:srgbClr val="ECECEC"/>
                </a:solidFill>
              </a:rPr>
              <a:t>những</a:t>
            </a:r>
            <a:r>
              <a:rPr lang="vi-VN" sz="2000" dirty="0">
                <a:solidFill>
                  <a:srgbClr val="ECECEC"/>
                </a:solidFill>
              </a:rPr>
              <a:t> nhu </a:t>
            </a:r>
            <a:r>
              <a:rPr lang="vi-VN" sz="2000" dirty="0" err="1">
                <a:solidFill>
                  <a:srgbClr val="ECECEC"/>
                </a:solidFill>
              </a:rPr>
              <a:t>cầu</a:t>
            </a:r>
            <a:r>
              <a:rPr lang="vi-VN" sz="2000" dirty="0">
                <a:solidFill>
                  <a:srgbClr val="ECECEC"/>
                </a:solidFill>
              </a:rPr>
              <a:t> này không </a:t>
            </a:r>
            <a:r>
              <a:rPr lang="vi-VN" sz="2000" dirty="0" err="1">
                <a:solidFill>
                  <a:srgbClr val="ECECEC"/>
                </a:solidFill>
              </a:rPr>
              <a:t>tạo</a:t>
            </a:r>
            <a:r>
              <a:rPr lang="vi-VN" sz="2000" dirty="0">
                <a:solidFill>
                  <a:srgbClr val="ECECEC"/>
                </a:solidFill>
              </a:rPr>
              <a:t> ra </a:t>
            </a:r>
            <a:r>
              <a:rPr lang="vi-VN" sz="2000" dirty="0" err="1">
                <a:solidFill>
                  <a:srgbClr val="ECECEC"/>
                </a:solidFill>
              </a:rPr>
              <a:t>động</a:t>
            </a:r>
            <a:r>
              <a:rPr lang="vi-VN" sz="2000" dirty="0">
                <a:solidFill>
                  <a:srgbClr val="ECECEC"/>
                </a:solidFill>
              </a:rPr>
              <a:t> cơ </a:t>
            </a:r>
            <a:r>
              <a:rPr lang="vi-VN" sz="2000" dirty="0" err="1">
                <a:solidFill>
                  <a:srgbClr val="ECECEC"/>
                </a:solidFill>
              </a:rPr>
              <a:t>làm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việc</a:t>
            </a:r>
            <a:r>
              <a:rPr lang="vi-VN" sz="2000" dirty="0">
                <a:solidFill>
                  <a:srgbClr val="ECECEC"/>
                </a:solidFill>
              </a:rPr>
              <a:t>, nhưng </a:t>
            </a:r>
            <a:r>
              <a:rPr lang="vi-VN" sz="2000" dirty="0" err="1">
                <a:solidFill>
                  <a:srgbClr val="ECECEC"/>
                </a:solidFill>
              </a:rPr>
              <a:t>thiếu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nó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thì</a:t>
            </a:r>
            <a:r>
              <a:rPr lang="vi-VN" sz="2000" dirty="0">
                <a:solidFill>
                  <a:srgbClr val="ECECEC"/>
                </a:solidFill>
              </a:rPr>
              <a:t> nhân viên </a:t>
            </a:r>
            <a:r>
              <a:rPr lang="vi-VN" sz="2000" dirty="0" err="1">
                <a:solidFill>
                  <a:srgbClr val="ECECEC"/>
                </a:solidFill>
              </a:rPr>
              <a:t>sẽ</a:t>
            </a:r>
            <a:r>
              <a:rPr lang="vi-VN" sz="2000" dirty="0">
                <a:solidFill>
                  <a:srgbClr val="ECECEC"/>
                </a:solidFill>
              </a:rPr>
              <a:t> không </a:t>
            </a:r>
            <a:r>
              <a:rPr lang="vi-VN" sz="2000" dirty="0" err="1">
                <a:solidFill>
                  <a:srgbClr val="ECECEC"/>
                </a:solidFill>
              </a:rPr>
              <a:t>thoả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mãn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và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dễ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ảnh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hưởng</a:t>
            </a:r>
            <a:r>
              <a:rPr lang="vi-VN" sz="2000" dirty="0">
                <a:solidFill>
                  <a:srgbClr val="ECECEC"/>
                </a:solidFill>
              </a:rPr>
              <a:t>, </a:t>
            </a:r>
            <a:r>
              <a:rPr lang="vi-VN" sz="2000" dirty="0" err="1">
                <a:solidFill>
                  <a:srgbClr val="ECECEC"/>
                </a:solidFill>
              </a:rPr>
              <a:t>làm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giảm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sút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động</a:t>
            </a:r>
            <a:r>
              <a:rPr lang="vi-VN" sz="2000" dirty="0">
                <a:solidFill>
                  <a:srgbClr val="ECECEC"/>
                </a:solidFill>
              </a:rPr>
              <a:t> cơ </a:t>
            </a:r>
            <a:r>
              <a:rPr lang="vi-VN" sz="2000" dirty="0" err="1">
                <a:solidFill>
                  <a:srgbClr val="ECECEC"/>
                </a:solidFill>
              </a:rPr>
              <a:t>làm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việc</a:t>
            </a:r>
            <a:r>
              <a:rPr lang="vi-VN" sz="2000" dirty="0">
                <a:solidFill>
                  <a:srgbClr val="ECECEC"/>
                </a:solidFill>
              </a:rPr>
              <a:t>.</a:t>
            </a:r>
          </a:p>
        </p:txBody>
      </p:sp>
      <p:grpSp>
        <p:nvGrpSpPr>
          <p:cNvPr id="36" name="Nhóm 35">
            <a:extLst>
              <a:ext uri="{FF2B5EF4-FFF2-40B4-BE49-F238E27FC236}">
                <a16:creationId xmlns:a16="http://schemas.microsoft.com/office/drawing/2014/main" id="{99791C53-71A8-4BCB-B6C7-DB19C1353EA9}"/>
              </a:ext>
            </a:extLst>
          </p:cNvPr>
          <p:cNvGrpSpPr/>
          <p:nvPr/>
        </p:nvGrpSpPr>
        <p:grpSpPr>
          <a:xfrm>
            <a:off x="777955" y="3797900"/>
            <a:ext cx="1974651" cy="1030592"/>
            <a:chOff x="2541166" y="3337733"/>
            <a:chExt cx="1974651" cy="1030592"/>
          </a:xfrm>
        </p:grpSpPr>
        <p:pic>
          <p:nvPicPr>
            <p:cNvPr id="38" name="Hình ảnh 37">
              <a:extLst>
                <a:ext uri="{FF2B5EF4-FFF2-40B4-BE49-F238E27FC236}">
                  <a16:creationId xmlns:a16="http://schemas.microsoft.com/office/drawing/2014/main" id="{C9B1B868-34E0-4CBE-85D2-D44D9351F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573" y="3337733"/>
              <a:ext cx="952500" cy="952500"/>
            </a:xfrm>
            <a:prstGeom prst="rect">
              <a:avLst/>
            </a:prstGeom>
          </p:spPr>
        </p:pic>
        <p:sp>
          <p:nvSpPr>
            <p:cNvPr id="40" name="Hộp Văn bản 39">
              <a:extLst>
                <a:ext uri="{FF2B5EF4-FFF2-40B4-BE49-F238E27FC236}">
                  <a16:creationId xmlns:a16="http://schemas.microsoft.com/office/drawing/2014/main" id="{77F11AFB-2DFD-4376-8C3C-509B7C61041E}"/>
                </a:ext>
              </a:extLst>
            </p:cNvPr>
            <p:cNvSpPr txBox="1"/>
            <p:nvPr/>
          </p:nvSpPr>
          <p:spPr>
            <a:xfrm>
              <a:off x="3518837" y="3490817"/>
              <a:ext cx="9969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b="1" dirty="0">
                  <a:solidFill>
                    <a:srgbClr val="ECECEC"/>
                  </a:solidFill>
                </a:rPr>
                <a:t>QUYỀN</a:t>
              </a:r>
              <a:br>
                <a:rPr lang="vi-VN" b="1" dirty="0">
                  <a:solidFill>
                    <a:srgbClr val="ECECEC"/>
                  </a:solidFill>
                </a:rPr>
              </a:br>
              <a:r>
                <a:rPr lang="vi-VN" b="1" dirty="0">
                  <a:solidFill>
                    <a:srgbClr val="ECECEC"/>
                  </a:solidFill>
                </a:rPr>
                <a:t>LỰC</a:t>
              </a:r>
            </a:p>
          </p:txBody>
        </p:sp>
        <p:pic>
          <p:nvPicPr>
            <p:cNvPr id="47" name="Hình ảnh 46">
              <a:extLst>
                <a:ext uri="{FF2B5EF4-FFF2-40B4-BE49-F238E27FC236}">
                  <a16:creationId xmlns:a16="http://schemas.microsoft.com/office/drawing/2014/main" id="{C603D8B5-41F7-4922-9840-EFB8EDC2C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1166" y="3905250"/>
              <a:ext cx="463075" cy="463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3424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Nhóm 10">
            <a:extLst>
              <a:ext uri="{FF2B5EF4-FFF2-40B4-BE49-F238E27FC236}">
                <a16:creationId xmlns:a16="http://schemas.microsoft.com/office/drawing/2014/main" id="{A314D9AF-CF4D-49CF-B17B-912498E5378F}"/>
              </a:ext>
            </a:extLst>
          </p:cNvPr>
          <p:cNvGrpSpPr/>
          <p:nvPr/>
        </p:nvGrpSpPr>
        <p:grpSpPr>
          <a:xfrm>
            <a:off x="9681594" y="0"/>
            <a:ext cx="1929498" cy="1276639"/>
            <a:chOff x="8346377" y="2586932"/>
            <a:chExt cx="1929498" cy="1276639"/>
          </a:xfrm>
        </p:grpSpPr>
        <p:grpSp>
          <p:nvGrpSpPr>
            <p:cNvPr id="12" name="Nhóm 11">
              <a:extLst>
                <a:ext uri="{FF2B5EF4-FFF2-40B4-BE49-F238E27FC236}">
                  <a16:creationId xmlns:a16="http://schemas.microsoft.com/office/drawing/2014/main" id="{CA4F8C6F-41CC-4596-BA65-B8099835B59F}"/>
                </a:ext>
              </a:extLst>
            </p:cNvPr>
            <p:cNvGrpSpPr/>
            <p:nvPr/>
          </p:nvGrpSpPr>
          <p:grpSpPr>
            <a:xfrm>
              <a:off x="8346377" y="2617076"/>
              <a:ext cx="1929498" cy="1246495"/>
              <a:chOff x="7556147" y="2555337"/>
              <a:chExt cx="1929498" cy="1246495"/>
            </a:xfrm>
          </p:grpSpPr>
          <p:sp>
            <p:nvSpPr>
              <p:cNvPr id="14" name="Hình chữ nhật: Góc Tròn 13">
                <a:extLst>
                  <a:ext uri="{FF2B5EF4-FFF2-40B4-BE49-F238E27FC236}">
                    <a16:creationId xmlns:a16="http://schemas.microsoft.com/office/drawing/2014/main" id="{3F8F27A6-256D-4381-9667-B358EE6176AA}"/>
                  </a:ext>
                </a:extLst>
              </p:cNvPr>
              <p:cNvSpPr/>
              <p:nvPr/>
            </p:nvSpPr>
            <p:spPr>
              <a:xfrm>
                <a:off x="7556147" y="2859238"/>
                <a:ext cx="1929498" cy="687823"/>
              </a:xfrm>
              <a:prstGeom prst="roundRect">
                <a:avLst/>
              </a:prstGeom>
              <a:solidFill>
                <a:srgbClr val="2DA78B"/>
              </a:solidFill>
              <a:ln w="28575">
                <a:solidFill>
                  <a:srgbClr val="2DA7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vi-VN" sz="1800" b="1" dirty="0">
                    <a:solidFill>
                      <a:srgbClr val="2DA78B"/>
                    </a:solidFill>
                    <a:highlight>
                      <a:srgbClr val="ECECEC"/>
                    </a:highlight>
                  </a:rPr>
                  <a:t>YẾU TỐ</a:t>
                </a:r>
              </a:p>
              <a:p>
                <a:r>
                  <a:rPr lang="vi-VN" sz="1800" b="1" dirty="0">
                    <a:solidFill>
                      <a:schemeClr val="bg1"/>
                    </a:solidFill>
                  </a:rPr>
                  <a:t>ẢNH HƯỞNG</a:t>
                </a:r>
                <a:endParaRPr lang="vi-VN" sz="1800" b="1" dirty="0">
                  <a:solidFill>
                    <a:srgbClr val="2DA78B"/>
                  </a:solidFill>
                  <a:highlight>
                    <a:srgbClr val="ECECEC"/>
                  </a:highlight>
                </a:endParaRPr>
              </a:p>
            </p:txBody>
          </p:sp>
          <p:sp>
            <p:nvSpPr>
              <p:cNvPr id="19" name="Hộp Văn bản 18">
                <a:extLst>
                  <a:ext uri="{FF2B5EF4-FFF2-40B4-BE49-F238E27FC236}">
                    <a16:creationId xmlns:a16="http://schemas.microsoft.com/office/drawing/2014/main" id="{F6A23713-0896-4827-B09B-3F6C469A3A36}"/>
                  </a:ext>
                </a:extLst>
              </p:cNvPr>
              <p:cNvSpPr txBox="1"/>
              <p:nvPr/>
            </p:nvSpPr>
            <p:spPr>
              <a:xfrm>
                <a:off x="9369589" y="2555337"/>
                <a:ext cx="45719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sz="7500" b="1" dirty="0">
                    <a:solidFill>
                      <a:srgbClr val="2DA78B"/>
                    </a:solidFill>
                  </a:rPr>
                  <a:t>2</a:t>
                </a:r>
              </a:p>
            </p:txBody>
          </p:sp>
        </p:grpSp>
        <p:sp>
          <p:nvSpPr>
            <p:cNvPr id="13" name="Hộp Văn bản 12">
              <a:extLst>
                <a:ext uri="{FF2B5EF4-FFF2-40B4-BE49-F238E27FC236}">
                  <a16:creationId xmlns:a16="http://schemas.microsoft.com/office/drawing/2014/main" id="{433FC59D-E930-4649-82ED-19A513EB8EE9}"/>
                </a:ext>
              </a:extLst>
            </p:cNvPr>
            <p:cNvSpPr txBox="1"/>
            <p:nvPr/>
          </p:nvSpPr>
          <p:spPr>
            <a:xfrm>
              <a:off x="10114100" y="2586932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ln>
                    <a:solidFill>
                      <a:schemeClr val="bg1"/>
                    </a:solidFill>
                  </a:ln>
                  <a:noFill/>
                </a:rPr>
                <a:t>2</a:t>
              </a:r>
            </a:p>
          </p:txBody>
        </p:sp>
      </p:grp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297E474E-0310-4EEF-A929-58E0A3ED5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EC4F-2863-4258-8DA6-7E72115F78B1}" type="slidenum">
              <a:rPr lang="vi-VN" smtClean="0"/>
              <a:t>6</a:t>
            </a:fld>
            <a:endParaRPr lang="vi-VN"/>
          </a:p>
        </p:txBody>
      </p:sp>
      <p:pic>
        <p:nvPicPr>
          <p:cNvPr id="54" name="Đồ họa 53" descr="Mạng">
            <a:extLst>
              <a:ext uri="{FF2B5EF4-FFF2-40B4-BE49-F238E27FC236}">
                <a16:creationId xmlns:a16="http://schemas.microsoft.com/office/drawing/2014/main" id="{FCC4C169-0F89-45CD-8CDE-AE5798F7A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0154" y="-3468"/>
            <a:ext cx="644882" cy="644882"/>
          </a:xfrm>
          <a:prstGeom prst="rect">
            <a:avLst/>
          </a:prstGeom>
        </p:spPr>
      </p:pic>
      <p:grpSp>
        <p:nvGrpSpPr>
          <p:cNvPr id="43" name="Nhóm 42">
            <a:extLst>
              <a:ext uri="{FF2B5EF4-FFF2-40B4-BE49-F238E27FC236}">
                <a16:creationId xmlns:a16="http://schemas.microsoft.com/office/drawing/2014/main" id="{7885F0D8-6634-41A3-AC89-33C6F4BEDCAC}"/>
              </a:ext>
            </a:extLst>
          </p:cNvPr>
          <p:cNvGrpSpPr/>
          <p:nvPr/>
        </p:nvGrpSpPr>
        <p:grpSpPr>
          <a:xfrm>
            <a:off x="777955" y="1276639"/>
            <a:ext cx="1902337" cy="952500"/>
            <a:chOff x="2656573" y="1908983"/>
            <a:chExt cx="1902337" cy="952500"/>
          </a:xfrm>
        </p:grpSpPr>
        <p:pic>
          <p:nvPicPr>
            <p:cNvPr id="41" name="Hình ảnh 40">
              <a:extLst>
                <a:ext uri="{FF2B5EF4-FFF2-40B4-BE49-F238E27FC236}">
                  <a16:creationId xmlns:a16="http://schemas.microsoft.com/office/drawing/2014/main" id="{D5F4A6C5-6C7A-4218-9926-008E9E1DC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573" y="1908983"/>
              <a:ext cx="952500" cy="952500"/>
            </a:xfrm>
            <a:prstGeom prst="rect">
              <a:avLst/>
            </a:prstGeom>
          </p:spPr>
        </p:pic>
        <p:pic>
          <p:nvPicPr>
            <p:cNvPr id="6" name="Hình ảnh 5">
              <a:extLst>
                <a:ext uri="{FF2B5EF4-FFF2-40B4-BE49-F238E27FC236}">
                  <a16:creationId xmlns:a16="http://schemas.microsoft.com/office/drawing/2014/main" id="{8ECB4293-7AB5-45DE-9FC7-D114A1F0C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9312" y="2306737"/>
              <a:ext cx="528581" cy="528581"/>
            </a:xfrm>
            <a:prstGeom prst="rect">
              <a:avLst/>
            </a:prstGeom>
          </p:spPr>
        </p:pic>
        <p:sp>
          <p:nvSpPr>
            <p:cNvPr id="42" name="Hộp Văn bản 41">
              <a:extLst>
                <a:ext uri="{FF2B5EF4-FFF2-40B4-BE49-F238E27FC236}">
                  <a16:creationId xmlns:a16="http://schemas.microsoft.com/office/drawing/2014/main" id="{F984A2F0-54E0-4486-8812-F7DADBC9B5DE}"/>
                </a:ext>
              </a:extLst>
            </p:cNvPr>
            <p:cNvSpPr txBox="1"/>
            <p:nvPr/>
          </p:nvSpPr>
          <p:spPr>
            <a:xfrm>
              <a:off x="3606410" y="2040292"/>
              <a:ext cx="9525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b="1" dirty="0">
                  <a:solidFill>
                    <a:srgbClr val="ECECEC"/>
                  </a:solidFill>
                </a:rPr>
                <a:t>ĐỘNG</a:t>
              </a:r>
            </a:p>
            <a:p>
              <a:r>
                <a:rPr lang="vi-VN" b="1" dirty="0">
                  <a:solidFill>
                    <a:srgbClr val="ECECEC"/>
                  </a:solidFill>
                </a:rPr>
                <a:t>CƠ</a:t>
              </a:r>
            </a:p>
          </p:txBody>
        </p:sp>
      </p:grpSp>
      <p:grpSp>
        <p:nvGrpSpPr>
          <p:cNvPr id="46" name="Nhóm 45">
            <a:extLst>
              <a:ext uri="{FF2B5EF4-FFF2-40B4-BE49-F238E27FC236}">
                <a16:creationId xmlns:a16="http://schemas.microsoft.com/office/drawing/2014/main" id="{F0C513F3-C427-4CA3-9023-CD86D966C26A}"/>
              </a:ext>
            </a:extLst>
          </p:cNvPr>
          <p:cNvGrpSpPr/>
          <p:nvPr/>
        </p:nvGrpSpPr>
        <p:grpSpPr>
          <a:xfrm>
            <a:off x="777955" y="2524187"/>
            <a:ext cx="2049527" cy="1066800"/>
            <a:chOff x="4229676" y="2838450"/>
            <a:chExt cx="2049527" cy="1066800"/>
          </a:xfrm>
        </p:grpSpPr>
        <p:pic>
          <p:nvPicPr>
            <p:cNvPr id="10" name="Hình ảnh 9">
              <a:extLst>
                <a:ext uri="{FF2B5EF4-FFF2-40B4-BE49-F238E27FC236}">
                  <a16:creationId xmlns:a16="http://schemas.microsoft.com/office/drawing/2014/main" id="{F1B5477E-1422-4815-9E29-DFE4D8B7B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9609" y="2838450"/>
              <a:ext cx="952500" cy="952500"/>
            </a:xfrm>
            <a:prstGeom prst="rect">
              <a:avLst/>
            </a:prstGeom>
          </p:spPr>
        </p:pic>
        <p:pic>
          <p:nvPicPr>
            <p:cNvPr id="39" name="Hình ảnh 38">
              <a:extLst>
                <a:ext uri="{FF2B5EF4-FFF2-40B4-BE49-F238E27FC236}">
                  <a16:creationId xmlns:a16="http://schemas.microsoft.com/office/drawing/2014/main" id="{53DB3F42-4F2D-4A8F-A97F-C0A838D64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9676" y="3281735"/>
              <a:ext cx="623515" cy="623515"/>
            </a:xfrm>
            <a:prstGeom prst="rect">
              <a:avLst/>
            </a:prstGeom>
          </p:spPr>
        </p:pic>
        <p:sp>
          <p:nvSpPr>
            <p:cNvPr id="48" name="Hộp Văn bản 47">
              <a:extLst>
                <a:ext uri="{FF2B5EF4-FFF2-40B4-BE49-F238E27FC236}">
                  <a16:creationId xmlns:a16="http://schemas.microsoft.com/office/drawing/2014/main" id="{7094351B-C879-4DB0-B26D-96E14882E1FB}"/>
                </a:ext>
              </a:extLst>
            </p:cNvPr>
            <p:cNvSpPr txBox="1"/>
            <p:nvPr/>
          </p:nvSpPr>
          <p:spPr>
            <a:xfrm>
              <a:off x="4857524" y="3221603"/>
              <a:ext cx="1421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b="1" dirty="0">
                  <a:solidFill>
                    <a:srgbClr val="ECECEC"/>
                  </a:solidFill>
                </a:rPr>
                <a:t>ẢNH HƯỞNG</a:t>
              </a:r>
            </a:p>
          </p:txBody>
        </p:sp>
      </p:grpSp>
      <p:grpSp>
        <p:nvGrpSpPr>
          <p:cNvPr id="45" name="Nhóm 44">
            <a:extLst>
              <a:ext uri="{FF2B5EF4-FFF2-40B4-BE49-F238E27FC236}">
                <a16:creationId xmlns:a16="http://schemas.microsoft.com/office/drawing/2014/main" id="{9AFAD71C-A1D0-4C22-9AAF-1B709B9774CC}"/>
              </a:ext>
            </a:extLst>
          </p:cNvPr>
          <p:cNvGrpSpPr/>
          <p:nvPr/>
        </p:nvGrpSpPr>
        <p:grpSpPr>
          <a:xfrm>
            <a:off x="489741" y="5071613"/>
            <a:ext cx="1928793" cy="993892"/>
            <a:chOff x="4735777" y="4850479"/>
            <a:chExt cx="1928793" cy="993892"/>
          </a:xfrm>
        </p:grpSpPr>
        <p:pic>
          <p:nvPicPr>
            <p:cNvPr id="35" name="Hình ảnh 34">
              <a:extLst>
                <a:ext uri="{FF2B5EF4-FFF2-40B4-BE49-F238E27FC236}">
                  <a16:creationId xmlns:a16="http://schemas.microsoft.com/office/drawing/2014/main" id="{C9EE9E31-B355-4E7B-A364-77738A811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5859" y="4850479"/>
              <a:ext cx="952500" cy="952500"/>
            </a:xfrm>
            <a:prstGeom prst="rect">
              <a:avLst/>
            </a:prstGeom>
          </p:spPr>
        </p:pic>
        <p:pic>
          <p:nvPicPr>
            <p:cNvPr id="33" name="Hình ảnh 32">
              <a:extLst>
                <a:ext uri="{FF2B5EF4-FFF2-40B4-BE49-F238E27FC236}">
                  <a16:creationId xmlns:a16="http://schemas.microsoft.com/office/drawing/2014/main" id="{ECAD9ED3-2D21-403F-AF85-3BC435D9B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777" y="5198039"/>
              <a:ext cx="646332" cy="646332"/>
            </a:xfrm>
            <a:prstGeom prst="rect">
              <a:avLst/>
            </a:prstGeom>
          </p:spPr>
        </p:pic>
        <p:sp>
          <p:nvSpPr>
            <p:cNvPr id="51" name="Hộp Văn bản 50">
              <a:extLst>
                <a:ext uri="{FF2B5EF4-FFF2-40B4-BE49-F238E27FC236}">
                  <a16:creationId xmlns:a16="http://schemas.microsoft.com/office/drawing/2014/main" id="{DF76176E-0C27-48EE-94F3-C2A01B0A17D3}"/>
                </a:ext>
              </a:extLst>
            </p:cNvPr>
            <p:cNvSpPr txBox="1"/>
            <p:nvPr/>
          </p:nvSpPr>
          <p:spPr>
            <a:xfrm>
              <a:off x="5858360" y="5003563"/>
              <a:ext cx="8062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b="1" dirty="0">
                  <a:solidFill>
                    <a:srgbClr val="ECECEC"/>
                  </a:solidFill>
                </a:rPr>
                <a:t>HIỆU</a:t>
              </a:r>
            </a:p>
            <a:p>
              <a:r>
                <a:rPr lang="vi-VN" b="1" dirty="0">
                  <a:solidFill>
                    <a:srgbClr val="ECECEC"/>
                  </a:solidFill>
                </a:rPr>
                <a:t>QUẢ</a:t>
              </a:r>
            </a:p>
          </p:txBody>
        </p:sp>
      </p:grpSp>
      <p:cxnSp>
        <p:nvCxnSpPr>
          <p:cNvPr id="52" name="Đường kết nối: Mũi tên Gấp khúc 51">
            <a:extLst>
              <a:ext uri="{FF2B5EF4-FFF2-40B4-BE49-F238E27FC236}">
                <a16:creationId xmlns:a16="http://schemas.microsoft.com/office/drawing/2014/main" id="{4B2996C0-548A-402B-847D-A20D2A1CA106}"/>
              </a:ext>
            </a:extLst>
          </p:cNvPr>
          <p:cNvCxnSpPr>
            <a:stCxn id="42" idx="3"/>
          </p:cNvCxnSpPr>
          <p:nvPr/>
        </p:nvCxnSpPr>
        <p:spPr>
          <a:xfrm>
            <a:off x="2680292" y="1731114"/>
            <a:ext cx="657994" cy="4670977"/>
          </a:xfrm>
          <a:prstGeom prst="bentConnector2">
            <a:avLst/>
          </a:prstGeom>
          <a:ln w="28575">
            <a:solidFill>
              <a:srgbClr val="ECECE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Hộp Văn bản 52">
            <a:extLst>
              <a:ext uri="{FF2B5EF4-FFF2-40B4-BE49-F238E27FC236}">
                <a16:creationId xmlns:a16="http://schemas.microsoft.com/office/drawing/2014/main" id="{2A941652-79B5-4066-97EE-4C17579023E7}"/>
              </a:ext>
            </a:extLst>
          </p:cNvPr>
          <p:cNvSpPr txBox="1"/>
          <p:nvPr/>
        </p:nvSpPr>
        <p:spPr>
          <a:xfrm>
            <a:off x="3383830" y="1587309"/>
            <a:ext cx="6747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 err="1">
                <a:solidFill>
                  <a:srgbClr val="ECECEC"/>
                </a:solidFill>
              </a:rPr>
              <a:t>Lý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thuyết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về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nhu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cầu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được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thỏa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mãn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của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McClelland</a:t>
            </a:r>
            <a:endParaRPr lang="vi-VN" sz="2000" b="1" dirty="0">
              <a:solidFill>
                <a:srgbClr val="ECECEC"/>
              </a:solidFill>
              <a:highlight>
                <a:srgbClr val="2DA78B"/>
              </a:highlight>
            </a:endParaRPr>
          </a:p>
        </p:txBody>
      </p:sp>
      <p:sp>
        <p:nvSpPr>
          <p:cNvPr id="59" name="Hộp Văn bản 58">
            <a:extLst>
              <a:ext uri="{FF2B5EF4-FFF2-40B4-BE49-F238E27FC236}">
                <a16:creationId xmlns:a16="http://schemas.microsoft.com/office/drawing/2014/main" id="{0943B86F-C6A2-4CC1-8982-14C9E6E2226E}"/>
              </a:ext>
            </a:extLst>
          </p:cNvPr>
          <p:cNvSpPr txBox="1"/>
          <p:nvPr/>
        </p:nvSpPr>
        <p:spPr>
          <a:xfrm>
            <a:off x="3439062" y="2279839"/>
            <a:ext cx="8575980" cy="326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Nhu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cầu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thành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công trong công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việc</a:t>
            </a:r>
            <a:r>
              <a:rPr lang="vi-VN" sz="2000" dirty="0">
                <a:solidFill>
                  <a:srgbClr val="ECECEC"/>
                </a:solidFill>
              </a:rPr>
              <a:t>. </a:t>
            </a:r>
            <a:r>
              <a:rPr lang="vi-VN" sz="2000" dirty="0" err="1">
                <a:solidFill>
                  <a:srgbClr val="ECECEC"/>
                </a:solidFill>
              </a:rPr>
              <a:t>Nhà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quản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lý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phải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chịu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trách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nhiệm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tạo</a:t>
            </a:r>
            <a:r>
              <a:rPr lang="vi-VN" sz="2000" dirty="0">
                <a:solidFill>
                  <a:srgbClr val="ECECEC"/>
                </a:solidFill>
              </a:rPr>
              <a:t> ra </a:t>
            </a:r>
            <a:r>
              <a:rPr lang="vi-VN" sz="2000" dirty="0" err="1">
                <a:solidFill>
                  <a:srgbClr val="ECECEC"/>
                </a:solidFill>
              </a:rPr>
              <a:t>kết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quả</a:t>
            </a:r>
            <a:r>
              <a:rPr lang="vi-VN" sz="2000" dirty="0">
                <a:solidFill>
                  <a:srgbClr val="ECECEC"/>
                </a:solidFill>
              </a:rPr>
              <a:t>, </a:t>
            </a:r>
            <a:r>
              <a:rPr lang="vi-VN" sz="2000" dirty="0" err="1">
                <a:solidFill>
                  <a:srgbClr val="ECECEC"/>
                </a:solidFill>
              </a:rPr>
              <a:t>nhà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quản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lý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phải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có</a:t>
            </a:r>
            <a:r>
              <a:rPr lang="vi-VN" sz="2000" dirty="0">
                <a:solidFill>
                  <a:srgbClr val="ECECEC"/>
                </a:solidFill>
              </a:rPr>
              <a:t> nhu </a:t>
            </a:r>
            <a:r>
              <a:rPr lang="vi-VN" sz="2000" dirty="0" err="1">
                <a:solidFill>
                  <a:srgbClr val="ECECEC"/>
                </a:solidFill>
              </a:rPr>
              <a:t>cầu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thành</a:t>
            </a:r>
            <a:r>
              <a:rPr lang="vi-VN" sz="2000" dirty="0">
                <a:solidFill>
                  <a:srgbClr val="ECECEC"/>
                </a:solidFill>
              </a:rPr>
              <a:t> công </a:t>
            </a:r>
            <a:r>
              <a:rPr lang="vi-VN" sz="2000" dirty="0" err="1">
                <a:solidFill>
                  <a:srgbClr val="ECECEC"/>
                </a:solidFill>
              </a:rPr>
              <a:t>rất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lớn</a:t>
            </a:r>
            <a:r>
              <a:rPr lang="vi-VN" sz="2000" dirty="0">
                <a:solidFill>
                  <a:srgbClr val="ECECEC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Nhu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cầu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gắn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bó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và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tình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cảm</a:t>
            </a:r>
            <a:r>
              <a:rPr lang="vi-VN" sz="2000" dirty="0">
                <a:solidFill>
                  <a:srgbClr val="ECECEC"/>
                </a:solidFill>
              </a:rPr>
              <a:t>, </a:t>
            </a:r>
            <a:r>
              <a:rPr lang="vi-VN" sz="2000" dirty="0" err="1">
                <a:solidFill>
                  <a:srgbClr val="ECECEC"/>
                </a:solidFill>
              </a:rPr>
              <a:t>là</a:t>
            </a:r>
            <a:r>
              <a:rPr lang="vi-VN" sz="2000" dirty="0">
                <a:solidFill>
                  <a:srgbClr val="ECECEC"/>
                </a:solidFill>
              </a:rPr>
              <a:t> nhu </a:t>
            </a:r>
            <a:r>
              <a:rPr lang="vi-VN" sz="2000" dirty="0" err="1">
                <a:solidFill>
                  <a:srgbClr val="ECECEC"/>
                </a:solidFill>
              </a:rPr>
              <a:t>cầu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được</a:t>
            </a:r>
            <a:r>
              <a:rPr lang="vi-VN" sz="2000" dirty="0">
                <a:solidFill>
                  <a:srgbClr val="ECECEC"/>
                </a:solidFill>
              </a:rPr>
              <a:t> quan </a:t>
            </a:r>
            <a:r>
              <a:rPr lang="vi-VN" sz="2000" dirty="0" err="1">
                <a:solidFill>
                  <a:srgbClr val="ECECEC"/>
                </a:solidFill>
              </a:rPr>
              <a:t>hệ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với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người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khác</a:t>
            </a:r>
            <a:r>
              <a:rPr lang="vi-VN" sz="2000" dirty="0">
                <a:solidFill>
                  <a:srgbClr val="ECECEC"/>
                </a:solidFill>
              </a:rPr>
              <a:t>, </a:t>
            </a:r>
            <a:r>
              <a:rPr lang="vi-VN" sz="2000" dirty="0" err="1">
                <a:solidFill>
                  <a:srgbClr val="ECECEC"/>
                </a:solidFill>
              </a:rPr>
              <a:t>được</a:t>
            </a:r>
            <a:r>
              <a:rPr lang="vi-VN" sz="2000" dirty="0">
                <a:solidFill>
                  <a:srgbClr val="ECECEC"/>
                </a:solidFill>
              </a:rPr>
              <a:t> chia </a:t>
            </a:r>
            <a:r>
              <a:rPr lang="vi-VN" sz="2000" dirty="0" err="1">
                <a:solidFill>
                  <a:srgbClr val="ECECEC"/>
                </a:solidFill>
              </a:rPr>
              <a:t>sẻ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về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tình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cảm</a:t>
            </a:r>
            <a:r>
              <a:rPr lang="vi-VN" sz="2000" dirty="0">
                <a:solidFill>
                  <a:srgbClr val="ECECEC"/>
                </a:solidFill>
              </a:rPr>
              <a:t>, </a:t>
            </a:r>
            <a:r>
              <a:rPr lang="vi-VN" sz="2000" dirty="0" err="1">
                <a:solidFill>
                  <a:srgbClr val="ECECEC"/>
                </a:solidFill>
              </a:rPr>
              <a:t>được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người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khác</a:t>
            </a:r>
            <a:r>
              <a:rPr lang="vi-VN" sz="2000" dirty="0">
                <a:solidFill>
                  <a:srgbClr val="ECECEC"/>
                </a:solidFill>
              </a:rPr>
              <a:t> thông </a:t>
            </a:r>
            <a:r>
              <a:rPr lang="vi-VN" sz="2000" dirty="0" err="1">
                <a:solidFill>
                  <a:srgbClr val="ECECEC"/>
                </a:solidFill>
              </a:rPr>
              <a:t>cảm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và</a:t>
            </a:r>
            <a:r>
              <a:rPr lang="vi-VN" sz="2000" dirty="0">
                <a:solidFill>
                  <a:srgbClr val="ECECEC"/>
                </a:solidFill>
              </a:rPr>
              <a:t> thông </a:t>
            </a:r>
            <a:r>
              <a:rPr lang="vi-VN" sz="2000" dirty="0" err="1">
                <a:solidFill>
                  <a:srgbClr val="ECECEC"/>
                </a:solidFill>
              </a:rPr>
              <a:t>cảm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với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người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khác</a:t>
            </a:r>
            <a:r>
              <a:rPr lang="vi-VN" sz="2000" dirty="0">
                <a:solidFill>
                  <a:srgbClr val="ECECEC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Nhu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cầu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quyền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lực</a:t>
            </a:r>
            <a:r>
              <a:rPr lang="vi-VN" sz="2000" dirty="0">
                <a:solidFill>
                  <a:srgbClr val="ECECEC"/>
                </a:solidFill>
              </a:rPr>
              <a:t>, </a:t>
            </a:r>
            <a:r>
              <a:rPr lang="vi-VN" sz="2000" dirty="0" err="1">
                <a:solidFill>
                  <a:srgbClr val="ECECEC"/>
                </a:solidFill>
              </a:rPr>
              <a:t>là</a:t>
            </a:r>
            <a:r>
              <a:rPr lang="vi-VN" sz="2000" dirty="0">
                <a:solidFill>
                  <a:srgbClr val="ECECEC"/>
                </a:solidFill>
              </a:rPr>
              <a:t> nhu </a:t>
            </a:r>
            <a:r>
              <a:rPr lang="vi-VN" sz="2000" dirty="0" err="1">
                <a:solidFill>
                  <a:srgbClr val="ECECEC"/>
                </a:solidFill>
              </a:rPr>
              <a:t>cầu</a:t>
            </a:r>
            <a:r>
              <a:rPr lang="vi-VN" sz="2000" dirty="0">
                <a:solidFill>
                  <a:srgbClr val="ECECEC"/>
                </a:solidFill>
              </a:rPr>
              <a:t> gây </a:t>
            </a:r>
            <a:r>
              <a:rPr lang="vi-VN" sz="2000" dirty="0" err="1">
                <a:solidFill>
                  <a:srgbClr val="ECECEC"/>
                </a:solidFill>
              </a:rPr>
              <a:t>ảnh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hưởng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đối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với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người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khác</a:t>
            </a:r>
            <a:r>
              <a:rPr lang="vi-VN" sz="2000" dirty="0">
                <a:solidFill>
                  <a:srgbClr val="ECECEC"/>
                </a:solidFill>
              </a:rPr>
              <a:t>, </a:t>
            </a:r>
            <a:r>
              <a:rPr lang="vi-VN" sz="2000" dirty="0" err="1">
                <a:solidFill>
                  <a:srgbClr val="ECECEC"/>
                </a:solidFill>
              </a:rPr>
              <a:t>tác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động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vào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hành</a:t>
            </a:r>
            <a:r>
              <a:rPr lang="vi-VN" sz="2000" dirty="0">
                <a:solidFill>
                  <a:srgbClr val="ECECEC"/>
                </a:solidFill>
              </a:rPr>
              <a:t> vi </a:t>
            </a:r>
            <a:r>
              <a:rPr lang="vi-VN" sz="2000" dirty="0" err="1">
                <a:solidFill>
                  <a:srgbClr val="ECECEC"/>
                </a:solidFill>
              </a:rPr>
              <a:t>và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hành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động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của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người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khác</a:t>
            </a:r>
            <a:r>
              <a:rPr lang="vi-VN" sz="2000" dirty="0">
                <a:solidFill>
                  <a:srgbClr val="ECECEC"/>
                </a:solidFill>
              </a:rPr>
              <a:t>.</a:t>
            </a:r>
          </a:p>
        </p:txBody>
      </p:sp>
      <p:grpSp>
        <p:nvGrpSpPr>
          <p:cNvPr id="29" name="Nhóm 28">
            <a:extLst>
              <a:ext uri="{FF2B5EF4-FFF2-40B4-BE49-F238E27FC236}">
                <a16:creationId xmlns:a16="http://schemas.microsoft.com/office/drawing/2014/main" id="{64B6EE95-E1F6-41AE-A48B-B93E72D1F3F7}"/>
              </a:ext>
            </a:extLst>
          </p:cNvPr>
          <p:cNvGrpSpPr/>
          <p:nvPr/>
        </p:nvGrpSpPr>
        <p:grpSpPr>
          <a:xfrm>
            <a:off x="777955" y="3797900"/>
            <a:ext cx="1974651" cy="1030592"/>
            <a:chOff x="2541166" y="3337733"/>
            <a:chExt cx="1974651" cy="1030592"/>
          </a:xfrm>
        </p:grpSpPr>
        <p:pic>
          <p:nvPicPr>
            <p:cNvPr id="30" name="Hình ảnh 29">
              <a:extLst>
                <a:ext uri="{FF2B5EF4-FFF2-40B4-BE49-F238E27FC236}">
                  <a16:creationId xmlns:a16="http://schemas.microsoft.com/office/drawing/2014/main" id="{013471CD-FAE2-4DC7-B277-4B7E0C0ED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573" y="3337733"/>
              <a:ext cx="952500" cy="952500"/>
            </a:xfrm>
            <a:prstGeom prst="rect">
              <a:avLst/>
            </a:prstGeom>
          </p:spPr>
        </p:pic>
        <p:sp>
          <p:nvSpPr>
            <p:cNvPr id="31" name="Hộp Văn bản 30">
              <a:extLst>
                <a:ext uri="{FF2B5EF4-FFF2-40B4-BE49-F238E27FC236}">
                  <a16:creationId xmlns:a16="http://schemas.microsoft.com/office/drawing/2014/main" id="{60BDC791-9033-496D-8B3E-9EFFAD1F738A}"/>
                </a:ext>
              </a:extLst>
            </p:cNvPr>
            <p:cNvSpPr txBox="1"/>
            <p:nvPr/>
          </p:nvSpPr>
          <p:spPr>
            <a:xfrm>
              <a:off x="3518837" y="3490817"/>
              <a:ext cx="9969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b="1" dirty="0">
                  <a:solidFill>
                    <a:srgbClr val="ECECEC"/>
                  </a:solidFill>
                </a:rPr>
                <a:t>QUYỀN</a:t>
              </a:r>
              <a:br>
                <a:rPr lang="vi-VN" b="1" dirty="0">
                  <a:solidFill>
                    <a:srgbClr val="ECECEC"/>
                  </a:solidFill>
                </a:rPr>
              </a:br>
              <a:r>
                <a:rPr lang="vi-VN" b="1" dirty="0">
                  <a:solidFill>
                    <a:srgbClr val="ECECEC"/>
                  </a:solidFill>
                </a:rPr>
                <a:t>LỰC</a:t>
              </a:r>
            </a:p>
          </p:txBody>
        </p:sp>
        <p:pic>
          <p:nvPicPr>
            <p:cNvPr id="32" name="Hình ảnh 31">
              <a:extLst>
                <a:ext uri="{FF2B5EF4-FFF2-40B4-BE49-F238E27FC236}">
                  <a16:creationId xmlns:a16="http://schemas.microsoft.com/office/drawing/2014/main" id="{C06F83E6-C189-47ED-B568-BC348ECA3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1166" y="3905250"/>
              <a:ext cx="463075" cy="463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1060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Nhóm 10">
            <a:extLst>
              <a:ext uri="{FF2B5EF4-FFF2-40B4-BE49-F238E27FC236}">
                <a16:creationId xmlns:a16="http://schemas.microsoft.com/office/drawing/2014/main" id="{A314D9AF-CF4D-49CF-B17B-912498E5378F}"/>
              </a:ext>
            </a:extLst>
          </p:cNvPr>
          <p:cNvGrpSpPr/>
          <p:nvPr/>
        </p:nvGrpSpPr>
        <p:grpSpPr>
          <a:xfrm>
            <a:off x="9681594" y="0"/>
            <a:ext cx="1929498" cy="1276639"/>
            <a:chOff x="8346377" y="2586932"/>
            <a:chExt cx="1929498" cy="1276639"/>
          </a:xfrm>
        </p:grpSpPr>
        <p:grpSp>
          <p:nvGrpSpPr>
            <p:cNvPr id="12" name="Nhóm 11">
              <a:extLst>
                <a:ext uri="{FF2B5EF4-FFF2-40B4-BE49-F238E27FC236}">
                  <a16:creationId xmlns:a16="http://schemas.microsoft.com/office/drawing/2014/main" id="{CA4F8C6F-41CC-4596-BA65-B8099835B59F}"/>
                </a:ext>
              </a:extLst>
            </p:cNvPr>
            <p:cNvGrpSpPr/>
            <p:nvPr/>
          </p:nvGrpSpPr>
          <p:grpSpPr>
            <a:xfrm>
              <a:off x="8346377" y="2617076"/>
              <a:ext cx="1929498" cy="1246495"/>
              <a:chOff x="7556147" y="2555337"/>
              <a:chExt cx="1929498" cy="1246495"/>
            </a:xfrm>
          </p:grpSpPr>
          <p:sp>
            <p:nvSpPr>
              <p:cNvPr id="14" name="Hình chữ nhật: Góc Tròn 13">
                <a:extLst>
                  <a:ext uri="{FF2B5EF4-FFF2-40B4-BE49-F238E27FC236}">
                    <a16:creationId xmlns:a16="http://schemas.microsoft.com/office/drawing/2014/main" id="{3F8F27A6-256D-4381-9667-B358EE6176AA}"/>
                  </a:ext>
                </a:extLst>
              </p:cNvPr>
              <p:cNvSpPr/>
              <p:nvPr/>
            </p:nvSpPr>
            <p:spPr>
              <a:xfrm>
                <a:off x="7556147" y="2859238"/>
                <a:ext cx="1929498" cy="687823"/>
              </a:xfrm>
              <a:prstGeom prst="roundRect">
                <a:avLst/>
              </a:prstGeom>
              <a:solidFill>
                <a:srgbClr val="2DA78B"/>
              </a:solidFill>
              <a:ln w="28575">
                <a:solidFill>
                  <a:srgbClr val="2DA7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vi-VN" sz="1800" b="1" dirty="0">
                    <a:solidFill>
                      <a:srgbClr val="2DA78B"/>
                    </a:solidFill>
                    <a:highlight>
                      <a:srgbClr val="ECECEC"/>
                    </a:highlight>
                  </a:rPr>
                  <a:t>YẾU TỐ</a:t>
                </a:r>
              </a:p>
              <a:p>
                <a:r>
                  <a:rPr lang="vi-VN" sz="1800" b="1" dirty="0">
                    <a:solidFill>
                      <a:schemeClr val="bg1"/>
                    </a:solidFill>
                  </a:rPr>
                  <a:t>ẢNH HƯỞNG</a:t>
                </a:r>
                <a:endParaRPr lang="vi-VN" sz="1800" b="1" dirty="0">
                  <a:solidFill>
                    <a:srgbClr val="2DA78B"/>
                  </a:solidFill>
                  <a:highlight>
                    <a:srgbClr val="ECECEC"/>
                  </a:highlight>
                </a:endParaRPr>
              </a:p>
            </p:txBody>
          </p:sp>
          <p:sp>
            <p:nvSpPr>
              <p:cNvPr id="19" name="Hộp Văn bản 18">
                <a:extLst>
                  <a:ext uri="{FF2B5EF4-FFF2-40B4-BE49-F238E27FC236}">
                    <a16:creationId xmlns:a16="http://schemas.microsoft.com/office/drawing/2014/main" id="{F6A23713-0896-4827-B09B-3F6C469A3A36}"/>
                  </a:ext>
                </a:extLst>
              </p:cNvPr>
              <p:cNvSpPr txBox="1"/>
              <p:nvPr/>
            </p:nvSpPr>
            <p:spPr>
              <a:xfrm>
                <a:off x="9369589" y="2555337"/>
                <a:ext cx="45719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sz="7500" b="1" dirty="0">
                    <a:solidFill>
                      <a:srgbClr val="2DA78B"/>
                    </a:solidFill>
                  </a:rPr>
                  <a:t>2</a:t>
                </a:r>
              </a:p>
            </p:txBody>
          </p:sp>
        </p:grpSp>
        <p:sp>
          <p:nvSpPr>
            <p:cNvPr id="13" name="Hộp Văn bản 12">
              <a:extLst>
                <a:ext uri="{FF2B5EF4-FFF2-40B4-BE49-F238E27FC236}">
                  <a16:creationId xmlns:a16="http://schemas.microsoft.com/office/drawing/2014/main" id="{433FC59D-E930-4649-82ED-19A513EB8EE9}"/>
                </a:ext>
              </a:extLst>
            </p:cNvPr>
            <p:cNvSpPr txBox="1"/>
            <p:nvPr/>
          </p:nvSpPr>
          <p:spPr>
            <a:xfrm>
              <a:off x="10114100" y="2586932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ln>
                    <a:solidFill>
                      <a:schemeClr val="bg1"/>
                    </a:solidFill>
                  </a:ln>
                  <a:noFill/>
                </a:rPr>
                <a:t>2</a:t>
              </a:r>
            </a:p>
          </p:txBody>
        </p:sp>
      </p:grp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297E474E-0310-4EEF-A929-58E0A3ED5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EC4F-2863-4258-8DA6-7E72115F78B1}" type="slidenum">
              <a:rPr lang="vi-VN" smtClean="0"/>
              <a:t>7</a:t>
            </a:fld>
            <a:endParaRPr lang="vi-VN"/>
          </a:p>
        </p:txBody>
      </p:sp>
      <p:pic>
        <p:nvPicPr>
          <p:cNvPr id="54" name="Đồ họa 53" descr="Mạng">
            <a:extLst>
              <a:ext uri="{FF2B5EF4-FFF2-40B4-BE49-F238E27FC236}">
                <a16:creationId xmlns:a16="http://schemas.microsoft.com/office/drawing/2014/main" id="{FCC4C169-0F89-45CD-8CDE-AE5798F7A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0154" y="-3468"/>
            <a:ext cx="644882" cy="644882"/>
          </a:xfrm>
          <a:prstGeom prst="rect">
            <a:avLst/>
          </a:prstGeom>
        </p:spPr>
      </p:pic>
      <p:grpSp>
        <p:nvGrpSpPr>
          <p:cNvPr id="43" name="Nhóm 42">
            <a:extLst>
              <a:ext uri="{FF2B5EF4-FFF2-40B4-BE49-F238E27FC236}">
                <a16:creationId xmlns:a16="http://schemas.microsoft.com/office/drawing/2014/main" id="{7885F0D8-6634-41A3-AC89-33C6F4BEDCAC}"/>
              </a:ext>
            </a:extLst>
          </p:cNvPr>
          <p:cNvGrpSpPr/>
          <p:nvPr/>
        </p:nvGrpSpPr>
        <p:grpSpPr>
          <a:xfrm>
            <a:off x="777955" y="1276639"/>
            <a:ext cx="1902337" cy="952500"/>
            <a:chOff x="2656573" y="1908983"/>
            <a:chExt cx="1902337" cy="952500"/>
          </a:xfrm>
        </p:grpSpPr>
        <p:pic>
          <p:nvPicPr>
            <p:cNvPr id="41" name="Hình ảnh 40">
              <a:extLst>
                <a:ext uri="{FF2B5EF4-FFF2-40B4-BE49-F238E27FC236}">
                  <a16:creationId xmlns:a16="http://schemas.microsoft.com/office/drawing/2014/main" id="{D5F4A6C5-6C7A-4218-9926-008E9E1DC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573" y="1908983"/>
              <a:ext cx="952500" cy="952500"/>
            </a:xfrm>
            <a:prstGeom prst="rect">
              <a:avLst/>
            </a:prstGeom>
          </p:spPr>
        </p:pic>
        <p:pic>
          <p:nvPicPr>
            <p:cNvPr id="6" name="Hình ảnh 5">
              <a:extLst>
                <a:ext uri="{FF2B5EF4-FFF2-40B4-BE49-F238E27FC236}">
                  <a16:creationId xmlns:a16="http://schemas.microsoft.com/office/drawing/2014/main" id="{8ECB4293-7AB5-45DE-9FC7-D114A1F0C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9312" y="2306737"/>
              <a:ext cx="528581" cy="528581"/>
            </a:xfrm>
            <a:prstGeom prst="rect">
              <a:avLst/>
            </a:prstGeom>
          </p:spPr>
        </p:pic>
        <p:sp>
          <p:nvSpPr>
            <p:cNvPr id="42" name="Hộp Văn bản 41">
              <a:extLst>
                <a:ext uri="{FF2B5EF4-FFF2-40B4-BE49-F238E27FC236}">
                  <a16:creationId xmlns:a16="http://schemas.microsoft.com/office/drawing/2014/main" id="{F984A2F0-54E0-4486-8812-F7DADBC9B5DE}"/>
                </a:ext>
              </a:extLst>
            </p:cNvPr>
            <p:cNvSpPr txBox="1"/>
            <p:nvPr/>
          </p:nvSpPr>
          <p:spPr>
            <a:xfrm>
              <a:off x="3606410" y="2040292"/>
              <a:ext cx="9525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b="1" dirty="0">
                  <a:solidFill>
                    <a:srgbClr val="ECECEC"/>
                  </a:solidFill>
                </a:rPr>
                <a:t>ĐỘNG</a:t>
              </a:r>
            </a:p>
            <a:p>
              <a:r>
                <a:rPr lang="vi-VN" b="1" dirty="0">
                  <a:solidFill>
                    <a:srgbClr val="ECECEC"/>
                  </a:solidFill>
                </a:rPr>
                <a:t>CƠ</a:t>
              </a:r>
            </a:p>
          </p:txBody>
        </p:sp>
      </p:grpSp>
      <p:grpSp>
        <p:nvGrpSpPr>
          <p:cNvPr id="46" name="Nhóm 45">
            <a:extLst>
              <a:ext uri="{FF2B5EF4-FFF2-40B4-BE49-F238E27FC236}">
                <a16:creationId xmlns:a16="http://schemas.microsoft.com/office/drawing/2014/main" id="{F0C513F3-C427-4CA3-9023-CD86D966C26A}"/>
              </a:ext>
            </a:extLst>
          </p:cNvPr>
          <p:cNvGrpSpPr/>
          <p:nvPr/>
        </p:nvGrpSpPr>
        <p:grpSpPr>
          <a:xfrm>
            <a:off x="777955" y="2524187"/>
            <a:ext cx="2049527" cy="1066800"/>
            <a:chOff x="4229676" y="2838450"/>
            <a:chExt cx="2049527" cy="1066800"/>
          </a:xfrm>
        </p:grpSpPr>
        <p:pic>
          <p:nvPicPr>
            <p:cNvPr id="10" name="Hình ảnh 9">
              <a:extLst>
                <a:ext uri="{FF2B5EF4-FFF2-40B4-BE49-F238E27FC236}">
                  <a16:creationId xmlns:a16="http://schemas.microsoft.com/office/drawing/2014/main" id="{F1B5477E-1422-4815-9E29-DFE4D8B7B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9609" y="2838450"/>
              <a:ext cx="952500" cy="952500"/>
            </a:xfrm>
            <a:prstGeom prst="rect">
              <a:avLst/>
            </a:prstGeom>
          </p:spPr>
        </p:pic>
        <p:pic>
          <p:nvPicPr>
            <p:cNvPr id="39" name="Hình ảnh 38">
              <a:extLst>
                <a:ext uri="{FF2B5EF4-FFF2-40B4-BE49-F238E27FC236}">
                  <a16:creationId xmlns:a16="http://schemas.microsoft.com/office/drawing/2014/main" id="{53DB3F42-4F2D-4A8F-A97F-C0A838D64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9676" y="3281735"/>
              <a:ext cx="623515" cy="623515"/>
            </a:xfrm>
            <a:prstGeom prst="rect">
              <a:avLst/>
            </a:prstGeom>
          </p:spPr>
        </p:pic>
        <p:sp>
          <p:nvSpPr>
            <p:cNvPr id="48" name="Hộp Văn bản 47">
              <a:extLst>
                <a:ext uri="{FF2B5EF4-FFF2-40B4-BE49-F238E27FC236}">
                  <a16:creationId xmlns:a16="http://schemas.microsoft.com/office/drawing/2014/main" id="{7094351B-C879-4DB0-B26D-96E14882E1FB}"/>
                </a:ext>
              </a:extLst>
            </p:cNvPr>
            <p:cNvSpPr txBox="1"/>
            <p:nvPr/>
          </p:nvSpPr>
          <p:spPr>
            <a:xfrm>
              <a:off x="4857524" y="3221603"/>
              <a:ext cx="1421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b="1" dirty="0">
                  <a:solidFill>
                    <a:srgbClr val="ECECEC"/>
                  </a:solidFill>
                </a:rPr>
                <a:t>ẢNH HƯỞNG</a:t>
              </a:r>
            </a:p>
          </p:txBody>
        </p:sp>
      </p:grpSp>
      <p:grpSp>
        <p:nvGrpSpPr>
          <p:cNvPr id="45" name="Nhóm 44">
            <a:extLst>
              <a:ext uri="{FF2B5EF4-FFF2-40B4-BE49-F238E27FC236}">
                <a16:creationId xmlns:a16="http://schemas.microsoft.com/office/drawing/2014/main" id="{9AFAD71C-A1D0-4C22-9AAF-1B709B9774CC}"/>
              </a:ext>
            </a:extLst>
          </p:cNvPr>
          <p:cNvGrpSpPr/>
          <p:nvPr/>
        </p:nvGrpSpPr>
        <p:grpSpPr>
          <a:xfrm>
            <a:off x="489741" y="5071613"/>
            <a:ext cx="1928793" cy="993892"/>
            <a:chOff x="4735777" y="4850479"/>
            <a:chExt cx="1928793" cy="993892"/>
          </a:xfrm>
        </p:grpSpPr>
        <p:pic>
          <p:nvPicPr>
            <p:cNvPr id="35" name="Hình ảnh 34">
              <a:extLst>
                <a:ext uri="{FF2B5EF4-FFF2-40B4-BE49-F238E27FC236}">
                  <a16:creationId xmlns:a16="http://schemas.microsoft.com/office/drawing/2014/main" id="{C9EE9E31-B355-4E7B-A364-77738A811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5859" y="4850479"/>
              <a:ext cx="952500" cy="952500"/>
            </a:xfrm>
            <a:prstGeom prst="rect">
              <a:avLst/>
            </a:prstGeom>
          </p:spPr>
        </p:pic>
        <p:pic>
          <p:nvPicPr>
            <p:cNvPr id="33" name="Hình ảnh 32">
              <a:extLst>
                <a:ext uri="{FF2B5EF4-FFF2-40B4-BE49-F238E27FC236}">
                  <a16:creationId xmlns:a16="http://schemas.microsoft.com/office/drawing/2014/main" id="{ECAD9ED3-2D21-403F-AF85-3BC435D9B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777" y="5198039"/>
              <a:ext cx="646332" cy="646332"/>
            </a:xfrm>
            <a:prstGeom prst="rect">
              <a:avLst/>
            </a:prstGeom>
          </p:spPr>
        </p:pic>
        <p:sp>
          <p:nvSpPr>
            <p:cNvPr id="51" name="Hộp Văn bản 50">
              <a:extLst>
                <a:ext uri="{FF2B5EF4-FFF2-40B4-BE49-F238E27FC236}">
                  <a16:creationId xmlns:a16="http://schemas.microsoft.com/office/drawing/2014/main" id="{DF76176E-0C27-48EE-94F3-C2A01B0A17D3}"/>
                </a:ext>
              </a:extLst>
            </p:cNvPr>
            <p:cNvSpPr txBox="1"/>
            <p:nvPr/>
          </p:nvSpPr>
          <p:spPr>
            <a:xfrm>
              <a:off x="5858360" y="5003563"/>
              <a:ext cx="8062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b="1" dirty="0">
                  <a:solidFill>
                    <a:srgbClr val="ECECEC"/>
                  </a:solidFill>
                </a:rPr>
                <a:t>HIỆU</a:t>
              </a:r>
            </a:p>
            <a:p>
              <a:r>
                <a:rPr lang="vi-VN" b="1" dirty="0">
                  <a:solidFill>
                    <a:srgbClr val="ECECEC"/>
                  </a:solidFill>
                </a:rPr>
                <a:t>QUẢ</a:t>
              </a:r>
            </a:p>
          </p:txBody>
        </p:sp>
      </p:grpSp>
      <p:cxnSp>
        <p:nvCxnSpPr>
          <p:cNvPr id="52" name="Đường kết nối: Mũi tên Gấp khúc 51">
            <a:extLst>
              <a:ext uri="{FF2B5EF4-FFF2-40B4-BE49-F238E27FC236}">
                <a16:creationId xmlns:a16="http://schemas.microsoft.com/office/drawing/2014/main" id="{4B2996C0-548A-402B-847D-A20D2A1CA106}"/>
              </a:ext>
            </a:extLst>
          </p:cNvPr>
          <p:cNvCxnSpPr>
            <a:stCxn id="42" idx="3"/>
          </p:cNvCxnSpPr>
          <p:nvPr/>
        </p:nvCxnSpPr>
        <p:spPr>
          <a:xfrm>
            <a:off x="2680292" y="1731114"/>
            <a:ext cx="657994" cy="4670977"/>
          </a:xfrm>
          <a:prstGeom prst="bentConnector2">
            <a:avLst/>
          </a:prstGeom>
          <a:ln w="28575">
            <a:solidFill>
              <a:srgbClr val="ECECE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Hộp Văn bản 52">
            <a:extLst>
              <a:ext uri="{FF2B5EF4-FFF2-40B4-BE49-F238E27FC236}">
                <a16:creationId xmlns:a16="http://schemas.microsoft.com/office/drawing/2014/main" id="{2A941652-79B5-4066-97EE-4C17579023E7}"/>
              </a:ext>
            </a:extLst>
          </p:cNvPr>
          <p:cNvSpPr txBox="1"/>
          <p:nvPr/>
        </p:nvSpPr>
        <p:spPr>
          <a:xfrm>
            <a:off x="3439062" y="1531058"/>
            <a:ext cx="6747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>
                <a:solidFill>
                  <a:srgbClr val="ECEC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s-ES" sz="2000" dirty="0">
                <a:solidFill>
                  <a:srgbClr val="ECEC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ECEC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thuyết</a:t>
            </a:r>
            <a:r>
              <a:rPr lang="es-ES" sz="2000" dirty="0">
                <a:solidFill>
                  <a:srgbClr val="ECECE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1" dirty="0">
                <a:solidFill>
                  <a:srgbClr val="ECECEC"/>
                </a:solidFill>
                <a:highlight>
                  <a:srgbClr val="2DA78B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X&amp;Y </a:t>
            </a:r>
            <a:r>
              <a:rPr lang="es-ES" sz="2000" b="1" dirty="0" err="1">
                <a:solidFill>
                  <a:srgbClr val="ECECEC"/>
                </a:solidFill>
                <a:highlight>
                  <a:srgbClr val="2DA78B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s-ES" sz="2000" b="1" dirty="0">
                <a:solidFill>
                  <a:srgbClr val="ECECEC"/>
                </a:solidFill>
                <a:highlight>
                  <a:srgbClr val="2DA78B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McGregor</a:t>
            </a:r>
            <a:endParaRPr lang="vi-VN" sz="2000" b="1" dirty="0">
              <a:solidFill>
                <a:srgbClr val="ECECEC"/>
              </a:solidFill>
              <a:highlight>
                <a:srgbClr val="2DA78B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Hộp Văn bản 58">
            <a:extLst>
              <a:ext uri="{FF2B5EF4-FFF2-40B4-BE49-F238E27FC236}">
                <a16:creationId xmlns:a16="http://schemas.microsoft.com/office/drawing/2014/main" id="{0943B86F-C6A2-4CC1-8982-14C9E6E2226E}"/>
              </a:ext>
            </a:extLst>
          </p:cNvPr>
          <p:cNvSpPr txBox="1"/>
          <p:nvPr/>
        </p:nvSpPr>
        <p:spPr>
          <a:xfrm>
            <a:off x="3439062" y="2351554"/>
            <a:ext cx="8575980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Thuyết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X </a:t>
            </a:r>
            <a:r>
              <a:rPr lang="vi-VN" sz="2000" dirty="0">
                <a:solidFill>
                  <a:srgbClr val="ECECEC"/>
                </a:solidFill>
              </a:rPr>
              <a:t>coi con </a:t>
            </a:r>
            <a:r>
              <a:rPr lang="vi-VN" sz="2000" dirty="0" err="1">
                <a:solidFill>
                  <a:srgbClr val="ECECEC"/>
                </a:solidFill>
              </a:rPr>
              <a:t>người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vốn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dĩ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là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b="1" dirty="0">
                <a:solidFill>
                  <a:srgbClr val="ECECEC"/>
                </a:solidFill>
              </a:rPr>
              <a:t>tiêu </a:t>
            </a:r>
            <a:r>
              <a:rPr lang="vi-VN" sz="2000" b="1" dirty="0" err="1">
                <a:solidFill>
                  <a:srgbClr val="ECECEC"/>
                </a:solidFill>
              </a:rPr>
              <a:t>cực</a:t>
            </a:r>
            <a:r>
              <a:rPr lang="vi-VN" sz="2000" dirty="0">
                <a:solidFill>
                  <a:srgbClr val="ECECEC"/>
                </a:solidFill>
              </a:rPr>
              <a:t>, do </a:t>
            </a:r>
            <a:r>
              <a:rPr lang="vi-VN" sz="2000" dirty="0" err="1">
                <a:solidFill>
                  <a:srgbClr val="ECECEC"/>
                </a:solidFill>
              </a:rPr>
              <a:t>đó</a:t>
            </a:r>
            <a:r>
              <a:rPr lang="vi-VN" sz="2000" dirty="0">
                <a:solidFill>
                  <a:srgbClr val="ECECEC"/>
                </a:solidFill>
              </a:rPr>
              <a:t> phương </a:t>
            </a:r>
            <a:r>
              <a:rPr lang="vi-VN" sz="2000" dirty="0" err="1">
                <a:solidFill>
                  <a:srgbClr val="ECECEC"/>
                </a:solidFill>
              </a:rPr>
              <a:t>thức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quản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lý</a:t>
            </a:r>
            <a:r>
              <a:rPr lang="vi-VN" sz="2000" dirty="0">
                <a:solidFill>
                  <a:srgbClr val="ECECEC"/>
                </a:solidFill>
              </a:rPr>
              <a:t> theo </a:t>
            </a:r>
            <a:r>
              <a:rPr lang="vi-VN" sz="2000" dirty="0" err="1">
                <a:solidFill>
                  <a:srgbClr val="ECECEC"/>
                </a:solidFill>
              </a:rPr>
              <a:t>giả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định</a:t>
            </a:r>
            <a:r>
              <a:rPr lang="vi-VN" sz="2000" dirty="0">
                <a:solidFill>
                  <a:srgbClr val="ECECEC"/>
                </a:solidFill>
              </a:rPr>
              <a:t> này </a:t>
            </a:r>
            <a:r>
              <a:rPr lang="vi-VN" sz="2000" dirty="0" err="1">
                <a:solidFill>
                  <a:srgbClr val="ECECEC"/>
                </a:solidFill>
              </a:rPr>
              <a:t>là</a:t>
            </a:r>
            <a:r>
              <a:rPr lang="vi-VN" sz="2000" dirty="0">
                <a:solidFill>
                  <a:srgbClr val="ECECEC"/>
                </a:solidFill>
              </a:rPr>
              <a:t>: </a:t>
            </a:r>
            <a:r>
              <a:rPr lang="vi-VN" sz="2000" b="1" dirty="0" err="1">
                <a:solidFill>
                  <a:srgbClr val="ECECEC"/>
                </a:solidFill>
              </a:rPr>
              <a:t>Cần</a:t>
            </a:r>
            <a:r>
              <a:rPr lang="vi-VN" sz="2000" b="1" dirty="0">
                <a:solidFill>
                  <a:srgbClr val="ECECEC"/>
                </a:solidFill>
              </a:rPr>
              <a:t> </a:t>
            </a:r>
            <a:r>
              <a:rPr lang="vi-VN" sz="2000" b="1" dirty="0" err="1">
                <a:solidFill>
                  <a:srgbClr val="ECECEC"/>
                </a:solidFill>
              </a:rPr>
              <a:t>phải</a:t>
            </a:r>
            <a:r>
              <a:rPr lang="vi-VN" sz="2000" b="1" dirty="0">
                <a:solidFill>
                  <a:srgbClr val="ECECEC"/>
                </a:solidFill>
              </a:rPr>
              <a:t> </a:t>
            </a:r>
            <a:r>
              <a:rPr lang="vi-VN" sz="2000" b="1" dirty="0" err="1">
                <a:solidFill>
                  <a:srgbClr val="ECECEC"/>
                </a:solidFill>
              </a:rPr>
              <a:t>thưởng</a:t>
            </a:r>
            <a:r>
              <a:rPr lang="vi-VN" sz="2000" b="1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nếu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muốn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họ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làm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việc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và</a:t>
            </a:r>
            <a:r>
              <a:rPr lang="vi-VN" sz="2000" b="1" dirty="0">
                <a:solidFill>
                  <a:srgbClr val="ECECEC"/>
                </a:solidFill>
              </a:rPr>
              <a:t> </a:t>
            </a:r>
            <a:r>
              <a:rPr lang="vi-VN" sz="2000" b="1" dirty="0" err="1">
                <a:solidFill>
                  <a:srgbClr val="ECECEC"/>
                </a:solidFill>
              </a:rPr>
              <a:t>trừng</a:t>
            </a:r>
            <a:r>
              <a:rPr lang="vi-VN" sz="2000" b="1" dirty="0">
                <a:solidFill>
                  <a:srgbClr val="ECECEC"/>
                </a:solidFill>
              </a:rPr>
              <a:t> </a:t>
            </a:r>
            <a:r>
              <a:rPr lang="vi-VN" sz="2000" b="1" dirty="0" err="1">
                <a:solidFill>
                  <a:srgbClr val="ECECEC"/>
                </a:solidFill>
              </a:rPr>
              <a:t>phạt</a:t>
            </a:r>
            <a:r>
              <a:rPr lang="vi-VN" sz="2000" dirty="0">
                <a:solidFill>
                  <a:srgbClr val="ECECEC"/>
                </a:solidFill>
              </a:rPr>
              <a:t> khi </a:t>
            </a:r>
            <a:r>
              <a:rPr lang="vi-VN" sz="2000" dirty="0" err="1">
                <a:solidFill>
                  <a:srgbClr val="ECECEC"/>
                </a:solidFill>
              </a:rPr>
              <a:t>họ</a:t>
            </a:r>
            <a:r>
              <a:rPr lang="vi-VN" sz="2000" dirty="0">
                <a:solidFill>
                  <a:srgbClr val="ECECEC"/>
                </a:solidFill>
              </a:rPr>
              <a:t> không </a:t>
            </a:r>
            <a:r>
              <a:rPr lang="vi-VN" sz="2000" dirty="0" err="1">
                <a:solidFill>
                  <a:srgbClr val="ECECEC"/>
                </a:solidFill>
              </a:rPr>
              <a:t>làm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việc</a:t>
            </a:r>
            <a:r>
              <a:rPr lang="vi-VN" sz="2000" dirty="0">
                <a:solidFill>
                  <a:srgbClr val="ECECEC"/>
                </a:solidFill>
              </a:rPr>
              <a:t>.</a:t>
            </a:r>
          </a:p>
        </p:txBody>
      </p:sp>
      <p:sp>
        <p:nvSpPr>
          <p:cNvPr id="28" name="Hộp Văn bản 27">
            <a:extLst>
              <a:ext uri="{FF2B5EF4-FFF2-40B4-BE49-F238E27FC236}">
                <a16:creationId xmlns:a16="http://schemas.microsoft.com/office/drawing/2014/main" id="{ADD98A79-B959-4A72-8B5D-9A098F209FA5}"/>
              </a:ext>
            </a:extLst>
          </p:cNvPr>
          <p:cNvSpPr txBox="1"/>
          <p:nvPr/>
        </p:nvSpPr>
        <p:spPr>
          <a:xfrm>
            <a:off x="3439062" y="3950984"/>
            <a:ext cx="8575980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Thuyết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Y </a:t>
            </a:r>
            <a:r>
              <a:rPr lang="vi-VN" sz="2000" dirty="0">
                <a:solidFill>
                  <a:srgbClr val="ECECEC"/>
                </a:solidFill>
              </a:rPr>
              <a:t>cho </a:t>
            </a:r>
            <a:r>
              <a:rPr lang="vi-VN" sz="2000" dirty="0" err="1">
                <a:solidFill>
                  <a:srgbClr val="ECECEC"/>
                </a:solidFill>
              </a:rPr>
              <a:t>rằng</a:t>
            </a:r>
            <a:r>
              <a:rPr lang="vi-VN" sz="2000" dirty="0">
                <a:solidFill>
                  <a:srgbClr val="ECECEC"/>
                </a:solidFill>
              </a:rPr>
              <a:t> con </a:t>
            </a:r>
            <a:r>
              <a:rPr lang="vi-VN" sz="2000" dirty="0" err="1">
                <a:solidFill>
                  <a:srgbClr val="ECECEC"/>
                </a:solidFill>
              </a:rPr>
              <a:t>người</a:t>
            </a:r>
            <a:r>
              <a:rPr lang="vi-VN" sz="2000" dirty="0">
                <a:solidFill>
                  <a:srgbClr val="ECECEC"/>
                </a:solidFill>
              </a:rPr>
              <a:t> luôn </a:t>
            </a:r>
            <a:r>
              <a:rPr lang="vi-VN" sz="2000" dirty="0" err="1">
                <a:solidFill>
                  <a:srgbClr val="ECECEC"/>
                </a:solidFill>
              </a:rPr>
              <a:t>có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b="1" dirty="0" err="1">
                <a:solidFill>
                  <a:srgbClr val="ECECEC"/>
                </a:solidFill>
              </a:rPr>
              <a:t>khát</a:t>
            </a:r>
            <a:r>
              <a:rPr lang="vi-VN" sz="2000" b="1" dirty="0">
                <a:solidFill>
                  <a:srgbClr val="ECECEC"/>
                </a:solidFill>
              </a:rPr>
              <a:t> </a:t>
            </a:r>
            <a:r>
              <a:rPr lang="vi-VN" sz="2000" b="1" dirty="0" err="1">
                <a:solidFill>
                  <a:srgbClr val="ECECEC"/>
                </a:solidFill>
              </a:rPr>
              <a:t>vọng</a:t>
            </a:r>
            <a:r>
              <a:rPr lang="vi-VN" sz="2000" dirty="0">
                <a:solidFill>
                  <a:srgbClr val="ECECEC"/>
                </a:solidFill>
              </a:rPr>
              <a:t>, </a:t>
            </a:r>
            <a:r>
              <a:rPr lang="vi-VN" sz="2000" dirty="0" err="1">
                <a:solidFill>
                  <a:srgbClr val="ECECEC"/>
                </a:solidFill>
              </a:rPr>
              <a:t>có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khả</a:t>
            </a:r>
            <a:r>
              <a:rPr lang="vi-VN" sz="2000" dirty="0">
                <a:solidFill>
                  <a:srgbClr val="ECECEC"/>
                </a:solidFill>
              </a:rPr>
              <a:t> năng </a:t>
            </a:r>
            <a:r>
              <a:rPr lang="vi-VN" sz="2000" b="1" dirty="0" err="1">
                <a:solidFill>
                  <a:srgbClr val="ECECEC"/>
                </a:solidFill>
              </a:rPr>
              <a:t>tự</a:t>
            </a:r>
            <a:r>
              <a:rPr lang="vi-VN" sz="2000" b="1" dirty="0">
                <a:solidFill>
                  <a:srgbClr val="ECECEC"/>
                </a:solidFill>
              </a:rPr>
              <a:t> </a:t>
            </a:r>
            <a:r>
              <a:rPr lang="vi-VN" sz="2000" b="1" dirty="0" err="1">
                <a:solidFill>
                  <a:srgbClr val="ECECEC"/>
                </a:solidFill>
              </a:rPr>
              <a:t>khích</a:t>
            </a:r>
            <a:r>
              <a:rPr lang="vi-VN" sz="2000" b="1" dirty="0">
                <a:solidFill>
                  <a:srgbClr val="ECECEC"/>
                </a:solidFill>
              </a:rPr>
              <a:t> </a:t>
            </a:r>
            <a:r>
              <a:rPr lang="vi-VN" sz="2000" b="1" dirty="0" err="1">
                <a:solidFill>
                  <a:srgbClr val="ECECEC"/>
                </a:solidFill>
              </a:rPr>
              <a:t>lệ</a:t>
            </a:r>
            <a:r>
              <a:rPr lang="vi-VN" sz="2000" b="1" dirty="0">
                <a:solidFill>
                  <a:srgbClr val="ECECEC"/>
                </a:solidFill>
              </a:rPr>
              <a:t> </a:t>
            </a:r>
            <a:r>
              <a:rPr lang="vi-VN" sz="2000" b="1" dirty="0" err="1">
                <a:solidFill>
                  <a:srgbClr val="ECECEC"/>
                </a:solidFill>
              </a:rPr>
              <a:t>bản</a:t>
            </a:r>
            <a:r>
              <a:rPr lang="vi-VN" sz="2000" b="1" dirty="0">
                <a:solidFill>
                  <a:srgbClr val="ECECEC"/>
                </a:solidFill>
              </a:rPr>
              <a:t> thân</a:t>
            </a:r>
            <a:r>
              <a:rPr lang="vi-VN" sz="2000" dirty="0">
                <a:solidFill>
                  <a:srgbClr val="ECECEC"/>
                </a:solidFill>
              </a:rPr>
              <a:t>, </a:t>
            </a:r>
            <a:r>
              <a:rPr lang="vi-VN" sz="2000" dirty="0" err="1">
                <a:solidFill>
                  <a:srgbClr val="ECECEC"/>
                </a:solidFill>
              </a:rPr>
              <a:t>có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khả</a:t>
            </a:r>
            <a:r>
              <a:rPr lang="vi-VN" sz="2000" dirty="0">
                <a:solidFill>
                  <a:srgbClr val="ECECEC"/>
                </a:solidFill>
              </a:rPr>
              <a:t> năng </a:t>
            </a:r>
            <a:r>
              <a:rPr lang="vi-VN" sz="2000" dirty="0" err="1">
                <a:solidFill>
                  <a:srgbClr val="ECECEC"/>
                </a:solidFill>
              </a:rPr>
              <a:t>nhận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những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b="1" dirty="0" err="1">
                <a:solidFill>
                  <a:srgbClr val="ECECEC"/>
                </a:solidFill>
              </a:rPr>
              <a:t>bổn</a:t>
            </a:r>
            <a:r>
              <a:rPr lang="vi-VN" sz="2000" b="1" dirty="0">
                <a:solidFill>
                  <a:srgbClr val="ECECEC"/>
                </a:solidFill>
              </a:rPr>
              <a:t> </a:t>
            </a:r>
            <a:r>
              <a:rPr lang="vi-VN" sz="2000" b="1" dirty="0" err="1">
                <a:solidFill>
                  <a:srgbClr val="ECECEC"/>
                </a:solidFill>
              </a:rPr>
              <a:t>phận</a:t>
            </a:r>
            <a:r>
              <a:rPr lang="vi-VN" sz="2000" b="1" dirty="0">
                <a:solidFill>
                  <a:srgbClr val="ECECEC"/>
                </a:solidFill>
              </a:rPr>
              <a:t> </a:t>
            </a:r>
            <a:r>
              <a:rPr lang="vi-VN" sz="2000" b="1" dirty="0" err="1">
                <a:solidFill>
                  <a:srgbClr val="ECECEC"/>
                </a:solidFill>
              </a:rPr>
              <a:t>lớn</a:t>
            </a:r>
            <a:r>
              <a:rPr lang="vi-VN" sz="2000" b="1" dirty="0">
                <a:solidFill>
                  <a:srgbClr val="ECECEC"/>
                </a:solidFill>
              </a:rPr>
              <a:t> hơn</a:t>
            </a:r>
            <a:r>
              <a:rPr lang="vi-VN" sz="2000" dirty="0">
                <a:solidFill>
                  <a:srgbClr val="ECECEC"/>
                </a:solidFill>
              </a:rPr>
              <a:t>, </a:t>
            </a:r>
            <a:r>
              <a:rPr lang="vi-VN" sz="2000" dirty="0" err="1">
                <a:solidFill>
                  <a:srgbClr val="ECECEC"/>
                </a:solidFill>
              </a:rPr>
              <a:t>có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khả</a:t>
            </a:r>
            <a:r>
              <a:rPr lang="vi-VN" sz="2000" dirty="0">
                <a:solidFill>
                  <a:srgbClr val="ECECEC"/>
                </a:solidFill>
              </a:rPr>
              <a:t> năng </a:t>
            </a:r>
            <a:r>
              <a:rPr lang="vi-VN" sz="2000" b="1" dirty="0" err="1">
                <a:solidFill>
                  <a:srgbClr val="ECECEC"/>
                </a:solidFill>
              </a:rPr>
              <a:t>tự</a:t>
            </a:r>
            <a:r>
              <a:rPr lang="vi-VN" sz="2000" b="1" dirty="0">
                <a:solidFill>
                  <a:srgbClr val="ECECEC"/>
                </a:solidFill>
              </a:rPr>
              <a:t> </a:t>
            </a:r>
            <a:r>
              <a:rPr lang="vi-VN" sz="2000" b="1" dirty="0" err="1">
                <a:solidFill>
                  <a:srgbClr val="ECECEC"/>
                </a:solidFill>
              </a:rPr>
              <a:t>chủ</a:t>
            </a:r>
            <a:r>
              <a:rPr lang="vi-VN" sz="2000" dirty="0">
                <a:solidFill>
                  <a:srgbClr val="ECECEC"/>
                </a:solidFill>
              </a:rPr>
              <a:t>, </a:t>
            </a:r>
            <a:r>
              <a:rPr lang="vi-VN" sz="2000" b="1" dirty="0" err="1">
                <a:solidFill>
                  <a:srgbClr val="ECECEC"/>
                </a:solidFill>
              </a:rPr>
              <a:t>tự</a:t>
            </a:r>
            <a:r>
              <a:rPr lang="vi-VN" sz="2000" b="1" dirty="0">
                <a:solidFill>
                  <a:srgbClr val="ECECEC"/>
                </a:solidFill>
              </a:rPr>
              <a:t> </a:t>
            </a:r>
            <a:r>
              <a:rPr lang="vi-VN" sz="2000" b="1" dirty="0" err="1">
                <a:solidFill>
                  <a:srgbClr val="ECECEC"/>
                </a:solidFill>
              </a:rPr>
              <a:t>trị</a:t>
            </a:r>
            <a:r>
              <a:rPr lang="vi-VN" sz="2000" dirty="0">
                <a:solidFill>
                  <a:srgbClr val="ECECEC"/>
                </a:solidFill>
              </a:rPr>
              <a:t>. </a:t>
            </a:r>
            <a:r>
              <a:rPr lang="vi-VN" sz="2000" dirty="0" err="1">
                <a:solidFill>
                  <a:srgbClr val="ECECEC"/>
                </a:solidFill>
              </a:rPr>
              <a:t>Thuyết</a:t>
            </a:r>
            <a:r>
              <a:rPr lang="vi-VN" sz="2000" dirty="0">
                <a:solidFill>
                  <a:srgbClr val="ECECEC"/>
                </a:solidFill>
              </a:rPr>
              <a:t> này </a:t>
            </a:r>
            <a:r>
              <a:rPr lang="vi-VN" sz="2000" dirty="0" err="1">
                <a:solidFill>
                  <a:srgbClr val="ECECEC"/>
                </a:solidFill>
              </a:rPr>
              <a:t>cũng</a:t>
            </a:r>
            <a:r>
              <a:rPr lang="vi-VN" sz="2000" dirty="0">
                <a:solidFill>
                  <a:srgbClr val="ECECEC"/>
                </a:solidFill>
              </a:rPr>
              <a:t> tin </a:t>
            </a:r>
            <a:r>
              <a:rPr lang="vi-VN" sz="2000" dirty="0" err="1">
                <a:solidFill>
                  <a:srgbClr val="ECECEC"/>
                </a:solidFill>
              </a:rPr>
              <a:t>rằng</a:t>
            </a:r>
            <a:r>
              <a:rPr lang="vi-VN" sz="2000" dirty="0">
                <a:solidFill>
                  <a:srgbClr val="ECECEC"/>
                </a:solidFill>
              </a:rPr>
              <a:t> con </a:t>
            </a:r>
            <a:r>
              <a:rPr lang="vi-VN" sz="2000" dirty="0" err="1">
                <a:solidFill>
                  <a:srgbClr val="ECECEC"/>
                </a:solidFill>
              </a:rPr>
              <a:t>người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thích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thực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hiện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nhiệm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vụ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một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cách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b="1" dirty="0" err="1">
                <a:solidFill>
                  <a:srgbClr val="ECECEC"/>
                </a:solidFill>
              </a:rPr>
              <a:t>tự</a:t>
            </a:r>
            <a:r>
              <a:rPr lang="vi-VN" sz="2000" b="1" dirty="0">
                <a:solidFill>
                  <a:srgbClr val="ECECEC"/>
                </a:solidFill>
              </a:rPr>
              <a:t> </a:t>
            </a:r>
            <a:r>
              <a:rPr lang="vi-VN" sz="2000" b="1" dirty="0" err="1">
                <a:solidFill>
                  <a:srgbClr val="ECECEC"/>
                </a:solidFill>
              </a:rPr>
              <a:t>giác</a:t>
            </a:r>
            <a:r>
              <a:rPr lang="vi-VN" sz="2000" dirty="0">
                <a:solidFill>
                  <a:srgbClr val="ECECEC"/>
                </a:solidFill>
              </a:rPr>
              <a:t>.</a:t>
            </a:r>
          </a:p>
        </p:txBody>
      </p:sp>
      <p:grpSp>
        <p:nvGrpSpPr>
          <p:cNvPr id="29" name="Nhóm 28">
            <a:extLst>
              <a:ext uri="{FF2B5EF4-FFF2-40B4-BE49-F238E27FC236}">
                <a16:creationId xmlns:a16="http://schemas.microsoft.com/office/drawing/2014/main" id="{219057BF-EABF-4C4B-AF3F-08627E2380A4}"/>
              </a:ext>
            </a:extLst>
          </p:cNvPr>
          <p:cNvGrpSpPr/>
          <p:nvPr/>
        </p:nvGrpSpPr>
        <p:grpSpPr>
          <a:xfrm>
            <a:off x="777955" y="3797900"/>
            <a:ext cx="1974651" cy="1030592"/>
            <a:chOff x="2541166" y="3337733"/>
            <a:chExt cx="1974651" cy="1030592"/>
          </a:xfrm>
        </p:grpSpPr>
        <p:pic>
          <p:nvPicPr>
            <p:cNvPr id="30" name="Hình ảnh 29">
              <a:extLst>
                <a:ext uri="{FF2B5EF4-FFF2-40B4-BE49-F238E27FC236}">
                  <a16:creationId xmlns:a16="http://schemas.microsoft.com/office/drawing/2014/main" id="{A5428929-1E29-4D1F-B6C1-15408AF62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573" y="3337733"/>
              <a:ext cx="952500" cy="952500"/>
            </a:xfrm>
            <a:prstGeom prst="rect">
              <a:avLst/>
            </a:prstGeom>
          </p:spPr>
        </p:pic>
        <p:sp>
          <p:nvSpPr>
            <p:cNvPr id="31" name="Hộp Văn bản 30">
              <a:extLst>
                <a:ext uri="{FF2B5EF4-FFF2-40B4-BE49-F238E27FC236}">
                  <a16:creationId xmlns:a16="http://schemas.microsoft.com/office/drawing/2014/main" id="{25AA4B26-8E6C-4C53-9C0A-EC5BD460B803}"/>
                </a:ext>
              </a:extLst>
            </p:cNvPr>
            <p:cNvSpPr txBox="1"/>
            <p:nvPr/>
          </p:nvSpPr>
          <p:spPr>
            <a:xfrm>
              <a:off x="3518837" y="3490817"/>
              <a:ext cx="9969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b="1" dirty="0">
                  <a:solidFill>
                    <a:srgbClr val="ECECEC"/>
                  </a:solidFill>
                </a:rPr>
                <a:t>QUYỀN</a:t>
              </a:r>
              <a:br>
                <a:rPr lang="vi-VN" b="1" dirty="0">
                  <a:solidFill>
                    <a:srgbClr val="ECECEC"/>
                  </a:solidFill>
                </a:rPr>
              </a:br>
              <a:r>
                <a:rPr lang="vi-VN" b="1" dirty="0">
                  <a:solidFill>
                    <a:srgbClr val="ECECEC"/>
                  </a:solidFill>
                </a:rPr>
                <a:t>LỰC</a:t>
              </a:r>
            </a:p>
          </p:txBody>
        </p:sp>
        <p:pic>
          <p:nvPicPr>
            <p:cNvPr id="32" name="Hình ảnh 31">
              <a:extLst>
                <a:ext uri="{FF2B5EF4-FFF2-40B4-BE49-F238E27FC236}">
                  <a16:creationId xmlns:a16="http://schemas.microsoft.com/office/drawing/2014/main" id="{EDDF8B54-E5C6-4BBC-90C1-336AE1C7C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1166" y="3905250"/>
              <a:ext cx="463075" cy="463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2709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Nhóm 10">
            <a:extLst>
              <a:ext uri="{FF2B5EF4-FFF2-40B4-BE49-F238E27FC236}">
                <a16:creationId xmlns:a16="http://schemas.microsoft.com/office/drawing/2014/main" id="{A314D9AF-CF4D-49CF-B17B-912498E5378F}"/>
              </a:ext>
            </a:extLst>
          </p:cNvPr>
          <p:cNvGrpSpPr/>
          <p:nvPr/>
        </p:nvGrpSpPr>
        <p:grpSpPr>
          <a:xfrm>
            <a:off x="9681594" y="0"/>
            <a:ext cx="1929498" cy="1276639"/>
            <a:chOff x="8346377" y="2586932"/>
            <a:chExt cx="1929498" cy="1276639"/>
          </a:xfrm>
        </p:grpSpPr>
        <p:grpSp>
          <p:nvGrpSpPr>
            <p:cNvPr id="12" name="Nhóm 11">
              <a:extLst>
                <a:ext uri="{FF2B5EF4-FFF2-40B4-BE49-F238E27FC236}">
                  <a16:creationId xmlns:a16="http://schemas.microsoft.com/office/drawing/2014/main" id="{CA4F8C6F-41CC-4596-BA65-B8099835B59F}"/>
                </a:ext>
              </a:extLst>
            </p:cNvPr>
            <p:cNvGrpSpPr/>
            <p:nvPr/>
          </p:nvGrpSpPr>
          <p:grpSpPr>
            <a:xfrm>
              <a:off x="8346377" y="2617076"/>
              <a:ext cx="1929498" cy="1246495"/>
              <a:chOff x="7556147" y="2555337"/>
              <a:chExt cx="1929498" cy="1246495"/>
            </a:xfrm>
          </p:grpSpPr>
          <p:sp>
            <p:nvSpPr>
              <p:cNvPr id="14" name="Hình chữ nhật: Góc Tròn 13">
                <a:extLst>
                  <a:ext uri="{FF2B5EF4-FFF2-40B4-BE49-F238E27FC236}">
                    <a16:creationId xmlns:a16="http://schemas.microsoft.com/office/drawing/2014/main" id="{3F8F27A6-256D-4381-9667-B358EE6176AA}"/>
                  </a:ext>
                </a:extLst>
              </p:cNvPr>
              <p:cNvSpPr/>
              <p:nvPr/>
            </p:nvSpPr>
            <p:spPr>
              <a:xfrm>
                <a:off x="7556147" y="2859238"/>
                <a:ext cx="1929498" cy="687823"/>
              </a:xfrm>
              <a:prstGeom prst="roundRect">
                <a:avLst/>
              </a:prstGeom>
              <a:solidFill>
                <a:srgbClr val="2DA78B"/>
              </a:solidFill>
              <a:ln w="28575">
                <a:solidFill>
                  <a:srgbClr val="2DA7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vi-VN" sz="1800" b="1" dirty="0">
                    <a:solidFill>
                      <a:srgbClr val="2DA78B"/>
                    </a:solidFill>
                    <a:highlight>
                      <a:srgbClr val="ECECEC"/>
                    </a:highlight>
                  </a:rPr>
                  <a:t>YẾU TỐ</a:t>
                </a:r>
              </a:p>
              <a:p>
                <a:r>
                  <a:rPr lang="vi-VN" sz="1800" b="1" dirty="0">
                    <a:solidFill>
                      <a:schemeClr val="bg1"/>
                    </a:solidFill>
                  </a:rPr>
                  <a:t>ẢNH HƯỞNG</a:t>
                </a:r>
                <a:endParaRPr lang="vi-VN" sz="1800" b="1" dirty="0">
                  <a:solidFill>
                    <a:srgbClr val="2DA78B"/>
                  </a:solidFill>
                  <a:highlight>
                    <a:srgbClr val="ECECEC"/>
                  </a:highlight>
                </a:endParaRPr>
              </a:p>
            </p:txBody>
          </p:sp>
          <p:sp>
            <p:nvSpPr>
              <p:cNvPr id="19" name="Hộp Văn bản 18">
                <a:extLst>
                  <a:ext uri="{FF2B5EF4-FFF2-40B4-BE49-F238E27FC236}">
                    <a16:creationId xmlns:a16="http://schemas.microsoft.com/office/drawing/2014/main" id="{F6A23713-0896-4827-B09B-3F6C469A3A36}"/>
                  </a:ext>
                </a:extLst>
              </p:cNvPr>
              <p:cNvSpPr txBox="1"/>
              <p:nvPr/>
            </p:nvSpPr>
            <p:spPr>
              <a:xfrm>
                <a:off x="9369589" y="2555337"/>
                <a:ext cx="45719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sz="7500" b="1" dirty="0">
                    <a:solidFill>
                      <a:srgbClr val="2DA78B"/>
                    </a:solidFill>
                  </a:rPr>
                  <a:t>2</a:t>
                </a:r>
              </a:p>
            </p:txBody>
          </p:sp>
        </p:grpSp>
        <p:sp>
          <p:nvSpPr>
            <p:cNvPr id="13" name="Hộp Văn bản 12">
              <a:extLst>
                <a:ext uri="{FF2B5EF4-FFF2-40B4-BE49-F238E27FC236}">
                  <a16:creationId xmlns:a16="http://schemas.microsoft.com/office/drawing/2014/main" id="{433FC59D-E930-4649-82ED-19A513EB8EE9}"/>
                </a:ext>
              </a:extLst>
            </p:cNvPr>
            <p:cNvSpPr txBox="1"/>
            <p:nvPr/>
          </p:nvSpPr>
          <p:spPr>
            <a:xfrm>
              <a:off x="10114100" y="2586932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ln>
                    <a:solidFill>
                      <a:schemeClr val="bg1"/>
                    </a:solidFill>
                  </a:ln>
                  <a:noFill/>
                </a:rPr>
                <a:t>2</a:t>
              </a:r>
            </a:p>
          </p:txBody>
        </p:sp>
      </p:grp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297E474E-0310-4EEF-A929-58E0A3ED5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EC4F-2863-4258-8DA6-7E72115F78B1}" type="slidenum">
              <a:rPr lang="vi-VN" smtClean="0"/>
              <a:t>8</a:t>
            </a:fld>
            <a:endParaRPr lang="vi-VN"/>
          </a:p>
        </p:txBody>
      </p:sp>
      <p:pic>
        <p:nvPicPr>
          <p:cNvPr id="54" name="Đồ họa 53" descr="Mạng">
            <a:extLst>
              <a:ext uri="{FF2B5EF4-FFF2-40B4-BE49-F238E27FC236}">
                <a16:creationId xmlns:a16="http://schemas.microsoft.com/office/drawing/2014/main" id="{FCC4C169-0F89-45CD-8CDE-AE5798F7A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0154" y="-3468"/>
            <a:ext cx="644882" cy="644882"/>
          </a:xfrm>
          <a:prstGeom prst="rect">
            <a:avLst/>
          </a:prstGeom>
        </p:spPr>
      </p:pic>
      <p:grpSp>
        <p:nvGrpSpPr>
          <p:cNvPr id="43" name="Nhóm 42">
            <a:extLst>
              <a:ext uri="{FF2B5EF4-FFF2-40B4-BE49-F238E27FC236}">
                <a16:creationId xmlns:a16="http://schemas.microsoft.com/office/drawing/2014/main" id="{7885F0D8-6634-41A3-AC89-33C6F4BEDCAC}"/>
              </a:ext>
            </a:extLst>
          </p:cNvPr>
          <p:cNvGrpSpPr/>
          <p:nvPr/>
        </p:nvGrpSpPr>
        <p:grpSpPr>
          <a:xfrm>
            <a:off x="777955" y="1276639"/>
            <a:ext cx="1902337" cy="952500"/>
            <a:chOff x="2656573" y="1908983"/>
            <a:chExt cx="1902337" cy="952500"/>
          </a:xfrm>
        </p:grpSpPr>
        <p:pic>
          <p:nvPicPr>
            <p:cNvPr id="41" name="Hình ảnh 40">
              <a:extLst>
                <a:ext uri="{FF2B5EF4-FFF2-40B4-BE49-F238E27FC236}">
                  <a16:creationId xmlns:a16="http://schemas.microsoft.com/office/drawing/2014/main" id="{D5F4A6C5-6C7A-4218-9926-008E9E1DC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573" y="1908983"/>
              <a:ext cx="952500" cy="952500"/>
            </a:xfrm>
            <a:prstGeom prst="rect">
              <a:avLst/>
            </a:prstGeom>
          </p:spPr>
        </p:pic>
        <p:pic>
          <p:nvPicPr>
            <p:cNvPr id="6" name="Hình ảnh 5">
              <a:extLst>
                <a:ext uri="{FF2B5EF4-FFF2-40B4-BE49-F238E27FC236}">
                  <a16:creationId xmlns:a16="http://schemas.microsoft.com/office/drawing/2014/main" id="{8ECB4293-7AB5-45DE-9FC7-D114A1F0C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9312" y="2306737"/>
              <a:ext cx="528581" cy="528581"/>
            </a:xfrm>
            <a:prstGeom prst="rect">
              <a:avLst/>
            </a:prstGeom>
          </p:spPr>
        </p:pic>
        <p:sp>
          <p:nvSpPr>
            <p:cNvPr id="42" name="Hộp Văn bản 41">
              <a:extLst>
                <a:ext uri="{FF2B5EF4-FFF2-40B4-BE49-F238E27FC236}">
                  <a16:creationId xmlns:a16="http://schemas.microsoft.com/office/drawing/2014/main" id="{F984A2F0-54E0-4486-8812-F7DADBC9B5DE}"/>
                </a:ext>
              </a:extLst>
            </p:cNvPr>
            <p:cNvSpPr txBox="1"/>
            <p:nvPr/>
          </p:nvSpPr>
          <p:spPr>
            <a:xfrm>
              <a:off x="3606410" y="2040292"/>
              <a:ext cx="9525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b="1" dirty="0">
                  <a:solidFill>
                    <a:srgbClr val="ECECEC"/>
                  </a:solidFill>
                </a:rPr>
                <a:t>ĐỘNG</a:t>
              </a:r>
            </a:p>
            <a:p>
              <a:r>
                <a:rPr lang="vi-VN" b="1" dirty="0">
                  <a:solidFill>
                    <a:srgbClr val="ECECEC"/>
                  </a:solidFill>
                </a:rPr>
                <a:t>CƠ</a:t>
              </a:r>
            </a:p>
          </p:txBody>
        </p:sp>
      </p:grpSp>
      <p:grpSp>
        <p:nvGrpSpPr>
          <p:cNvPr id="46" name="Nhóm 45">
            <a:extLst>
              <a:ext uri="{FF2B5EF4-FFF2-40B4-BE49-F238E27FC236}">
                <a16:creationId xmlns:a16="http://schemas.microsoft.com/office/drawing/2014/main" id="{F0C513F3-C427-4CA3-9023-CD86D966C26A}"/>
              </a:ext>
            </a:extLst>
          </p:cNvPr>
          <p:cNvGrpSpPr/>
          <p:nvPr/>
        </p:nvGrpSpPr>
        <p:grpSpPr>
          <a:xfrm>
            <a:off x="777955" y="2524187"/>
            <a:ext cx="2049527" cy="1066800"/>
            <a:chOff x="4229676" y="2838450"/>
            <a:chExt cx="2049527" cy="1066800"/>
          </a:xfrm>
        </p:grpSpPr>
        <p:pic>
          <p:nvPicPr>
            <p:cNvPr id="10" name="Hình ảnh 9">
              <a:extLst>
                <a:ext uri="{FF2B5EF4-FFF2-40B4-BE49-F238E27FC236}">
                  <a16:creationId xmlns:a16="http://schemas.microsoft.com/office/drawing/2014/main" id="{F1B5477E-1422-4815-9E29-DFE4D8B7B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9609" y="2838450"/>
              <a:ext cx="952500" cy="952500"/>
            </a:xfrm>
            <a:prstGeom prst="rect">
              <a:avLst/>
            </a:prstGeom>
          </p:spPr>
        </p:pic>
        <p:pic>
          <p:nvPicPr>
            <p:cNvPr id="39" name="Hình ảnh 38">
              <a:extLst>
                <a:ext uri="{FF2B5EF4-FFF2-40B4-BE49-F238E27FC236}">
                  <a16:creationId xmlns:a16="http://schemas.microsoft.com/office/drawing/2014/main" id="{53DB3F42-4F2D-4A8F-A97F-C0A838D64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9676" y="3281735"/>
              <a:ext cx="623515" cy="623515"/>
            </a:xfrm>
            <a:prstGeom prst="rect">
              <a:avLst/>
            </a:prstGeom>
          </p:spPr>
        </p:pic>
        <p:sp>
          <p:nvSpPr>
            <p:cNvPr id="48" name="Hộp Văn bản 47">
              <a:extLst>
                <a:ext uri="{FF2B5EF4-FFF2-40B4-BE49-F238E27FC236}">
                  <a16:creationId xmlns:a16="http://schemas.microsoft.com/office/drawing/2014/main" id="{7094351B-C879-4DB0-B26D-96E14882E1FB}"/>
                </a:ext>
              </a:extLst>
            </p:cNvPr>
            <p:cNvSpPr txBox="1"/>
            <p:nvPr/>
          </p:nvSpPr>
          <p:spPr>
            <a:xfrm>
              <a:off x="4857524" y="3221603"/>
              <a:ext cx="1421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b="1" dirty="0">
                  <a:solidFill>
                    <a:srgbClr val="ECECEC"/>
                  </a:solidFill>
                </a:rPr>
                <a:t>ẢNH HƯỞNG</a:t>
              </a:r>
            </a:p>
          </p:txBody>
        </p:sp>
      </p:grpSp>
      <p:grpSp>
        <p:nvGrpSpPr>
          <p:cNvPr id="45" name="Nhóm 44">
            <a:extLst>
              <a:ext uri="{FF2B5EF4-FFF2-40B4-BE49-F238E27FC236}">
                <a16:creationId xmlns:a16="http://schemas.microsoft.com/office/drawing/2014/main" id="{9AFAD71C-A1D0-4C22-9AAF-1B709B9774CC}"/>
              </a:ext>
            </a:extLst>
          </p:cNvPr>
          <p:cNvGrpSpPr/>
          <p:nvPr/>
        </p:nvGrpSpPr>
        <p:grpSpPr>
          <a:xfrm>
            <a:off x="489741" y="5071613"/>
            <a:ext cx="1928793" cy="993892"/>
            <a:chOff x="4735777" y="4850479"/>
            <a:chExt cx="1928793" cy="993892"/>
          </a:xfrm>
        </p:grpSpPr>
        <p:pic>
          <p:nvPicPr>
            <p:cNvPr id="35" name="Hình ảnh 34">
              <a:extLst>
                <a:ext uri="{FF2B5EF4-FFF2-40B4-BE49-F238E27FC236}">
                  <a16:creationId xmlns:a16="http://schemas.microsoft.com/office/drawing/2014/main" id="{C9EE9E31-B355-4E7B-A364-77738A811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5859" y="4850479"/>
              <a:ext cx="952500" cy="952500"/>
            </a:xfrm>
            <a:prstGeom prst="rect">
              <a:avLst/>
            </a:prstGeom>
          </p:spPr>
        </p:pic>
        <p:pic>
          <p:nvPicPr>
            <p:cNvPr id="33" name="Hình ảnh 32">
              <a:extLst>
                <a:ext uri="{FF2B5EF4-FFF2-40B4-BE49-F238E27FC236}">
                  <a16:creationId xmlns:a16="http://schemas.microsoft.com/office/drawing/2014/main" id="{ECAD9ED3-2D21-403F-AF85-3BC435D9B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777" y="5198039"/>
              <a:ext cx="646332" cy="646332"/>
            </a:xfrm>
            <a:prstGeom prst="rect">
              <a:avLst/>
            </a:prstGeom>
          </p:spPr>
        </p:pic>
        <p:sp>
          <p:nvSpPr>
            <p:cNvPr id="51" name="Hộp Văn bản 50">
              <a:extLst>
                <a:ext uri="{FF2B5EF4-FFF2-40B4-BE49-F238E27FC236}">
                  <a16:creationId xmlns:a16="http://schemas.microsoft.com/office/drawing/2014/main" id="{DF76176E-0C27-48EE-94F3-C2A01B0A17D3}"/>
                </a:ext>
              </a:extLst>
            </p:cNvPr>
            <p:cNvSpPr txBox="1"/>
            <p:nvPr/>
          </p:nvSpPr>
          <p:spPr>
            <a:xfrm>
              <a:off x="5858360" y="5003563"/>
              <a:ext cx="8062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b="1" dirty="0">
                  <a:solidFill>
                    <a:srgbClr val="ECECEC"/>
                  </a:solidFill>
                </a:rPr>
                <a:t>HIỆU</a:t>
              </a:r>
            </a:p>
            <a:p>
              <a:r>
                <a:rPr lang="vi-VN" b="1" dirty="0">
                  <a:solidFill>
                    <a:srgbClr val="ECECEC"/>
                  </a:solidFill>
                </a:rPr>
                <a:t>QUẢ</a:t>
              </a:r>
            </a:p>
          </p:txBody>
        </p:sp>
      </p:grpSp>
      <p:cxnSp>
        <p:nvCxnSpPr>
          <p:cNvPr id="52" name="Đường kết nối: Mũi tên Gấp khúc 51">
            <a:extLst>
              <a:ext uri="{FF2B5EF4-FFF2-40B4-BE49-F238E27FC236}">
                <a16:creationId xmlns:a16="http://schemas.microsoft.com/office/drawing/2014/main" id="{4B2996C0-548A-402B-847D-A20D2A1CA106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2827482" y="3230506"/>
            <a:ext cx="510804" cy="3171585"/>
          </a:xfrm>
          <a:prstGeom prst="bentConnector2">
            <a:avLst/>
          </a:prstGeom>
          <a:ln w="28575">
            <a:solidFill>
              <a:srgbClr val="ECECE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Hộp Văn bản 58">
            <a:extLst>
              <a:ext uri="{FF2B5EF4-FFF2-40B4-BE49-F238E27FC236}">
                <a16:creationId xmlns:a16="http://schemas.microsoft.com/office/drawing/2014/main" id="{0943B86F-C6A2-4CC1-8982-14C9E6E2226E}"/>
              </a:ext>
            </a:extLst>
          </p:cNvPr>
          <p:cNvSpPr txBox="1"/>
          <p:nvPr/>
        </p:nvSpPr>
        <p:spPr>
          <a:xfrm>
            <a:off x="3441963" y="1702743"/>
            <a:ext cx="8575980" cy="4190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Các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dự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án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sẽ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thành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công </a:t>
            </a:r>
            <a:r>
              <a:rPr lang="vi-VN" sz="2000" dirty="0">
                <a:solidFill>
                  <a:srgbClr val="ECECEC"/>
                </a:solidFill>
              </a:rPr>
              <a:t>hơn </a:t>
            </a:r>
            <a:r>
              <a:rPr lang="vi-VN" sz="2000" dirty="0" err="1">
                <a:solidFill>
                  <a:srgbClr val="ECECEC"/>
                </a:solidFill>
              </a:rPr>
              <a:t>nếu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người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quản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lý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dự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án</a:t>
            </a:r>
            <a:r>
              <a:rPr lang="vi-VN" sz="2000" dirty="0">
                <a:solidFill>
                  <a:srgbClr val="ECECEC"/>
                </a:solidFill>
              </a:rPr>
              <a:t> gây </a:t>
            </a:r>
            <a:r>
              <a:rPr lang="vi-VN" sz="2000" dirty="0" err="1">
                <a:solidFill>
                  <a:srgbClr val="ECECEC"/>
                </a:solidFill>
              </a:rPr>
              <a:t>ảnh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hưởng</a:t>
            </a:r>
            <a:r>
              <a:rPr lang="vi-VN" sz="2000" dirty="0">
                <a:solidFill>
                  <a:srgbClr val="ECECEC"/>
                </a:solidFill>
              </a:rPr>
              <a:t> cho </a:t>
            </a:r>
            <a:r>
              <a:rPr lang="vi-VN" sz="2000" dirty="0" err="1">
                <a:solidFill>
                  <a:srgbClr val="ECECEC"/>
                </a:solidFill>
              </a:rPr>
              <a:t>người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khác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bằng</a:t>
            </a:r>
            <a:r>
              <a:rPr lang="vi-VN" sz="2000" dirty="0">
                <a:solidFill>
                  <a:srgbClr val="ECECEC"/>
                </a:solidFill>
              </a:rPr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 err="1">
                <a:solidFill>
                  <a:srgbClr val="ECECEC"/>
                </a:solidFill>
              </a:rPr>
              <a:t>Sự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thành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thạo</a:t>
            </a:r>
            <a:r>
              <a:rPr lang="vi-VN" sz="2000" dirty="0">
                <a:solidFill>
                  <a:srgbClr val="ECECEC"/>
                </a:solidFill>
              </a:rPr>
              <a:t>, Chuyên </a:t>
            </a:r>
            <a:r>
              <a:rPr lang="vi-VN" sz="2000" dirty="0" err="1">
                <a:solidFill>
                  <a:srgbClr val="ECECEC"/>
                </a:solidFill>
              </a:rPr>
              <a:t>nghiệp</a:t>
            </a:r>
            <a:endParaRPr lang="vi-VN" sz="2000" dirty="0">
              <a:solidFill>
                <a:srgbClr val="ECECEC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 err="1">
                <a:solidFill>
                  <a:srgbClr val="ECECEC"/>
                </a:solidFill>
              </a:rPr>
              <a:t>Sự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thử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thách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của</a:t>
            </a:r>
            <a:r>
              <a:rPr lang="vi-VN" sz="2000" dirty="0">
                <a:solidFill>
                  <a:srgbClr val="ECECEC"/>
                </a:solidFill>
              </a:rPr>
              <a:t> công </a:t>
            </a:r>
            <a:r>
              <a:rPr lang="vi-VN" sz="2000" dirty="0" err="1">
                <a:solidFill>
                  <a:srgbClr val="ECECEC"/>
                </a:solidFill>
              </a:rPr>
              <a:t>việc</a:t>
            </a:r>
            <a:r>
              <a:rPr lang="vi-VN" sz="2000" dirty="0">
                <a:solidFill>
                  <a:srgbClr val="ECECEC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Các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dự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án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sẽ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có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xu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hướng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thất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</a:t>
            </a:r>
            <a:r>
              <a:rPr lang="vi-VN" sz="2000" b="1" dirty="0" err="1">
                <a:solidFill>
                  <a:srgbClr val="ECECEC"/>
                </a:solidFill>
                <a:highlight>
                  <a:srgbClr val="2DA78B"/>
                </a:highlight>
              </a:rPr>
              <a:t>bại</a:t>
            </a:r>
            <a:r>
              <a:rPr lang="vi-VN" sz="2000" b="1" dirty="0">
                <a:solidFill>
                  <a:srgbClr val="ECECEC"/>
                </a:solidFill>
                <a:highlight>
                  <a:srgbClr val="2DA78B"/>
                </a:highlight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nếu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người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quản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lý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dự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án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lệ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thuộc</a:t>
            </a:r>
            <a:r>
              <a:rPr lang="vi-VN" sz="2000" dirty="0">
                <a:solidFill>
                  <a:srgbClr val="ECECEC"/>
                </a:solidFill>
              </a:rPr>
              <a:t> quá </a:t>
            </a:r>
            <a:r>
              <a:rPr lang="vi-VN" sz="2000" dirty="0" err="1">
                <a:solidFill>
                  <a:srgbClr val="ECECEC"/>
                </a:solidFill>
              </a:rPr>
              <a:t>nhiều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vào</a:t>
            </a:r>
            <a:r>
              <a:rPr lang="vi-VN" sz="2000" dirty="0">
                <a:solidFill>
                  <a:srgbClr val="ECECEC"/>
                </a:solidFill>
              </a:rPr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 err="1">
                <a:solidFill>
                  <a:srgbClr val="ECECEC"/>
                </a:solidFill>
              </a:rPr>
              <a:t>Việc</a:t>
            </a:r>
            <a:r>
              <a:rPr lang="vi-VN" sz="2000" dirty="0">
                <a:solidFill>
                  <a:srgbClr val="ECECEC"/>
                </a:solidFill>
              </a:rPr>
              <a:t> trao </a:t>
            </a:r>
            <a:r>
              <a:rPr lang="vi-VN" sz="2000" dirty="0" err="1">
                <a:solidFill>
                  <a:srgbClr val="ECECEC"/>
                </a:solidFill>
              </a:rPr>
              <a:t>quyền</a:t>
            </a:r>
            <a:endParaRPr lang="vi-VN" sz="2000" dirty="0">
              <a:solidFill>
                <a:srgbClr val="ECECEC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 err="1">
                <a:solidFill>
                  <a:srgbClr val="ECECEC"/>
                </a:solidFill>
              </a:rPr>
              <a:t>Tiền</a:t>
            </a:r>
            <a:endParaRPr lang="vi-VN" sz="2000" dirty="0">
              <a:solidFill>
                <a:srgbClr val="ECECEC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 err="1">
                <a:solidFill>
                  <a:srgbClr val="ECECEC"/>
                </a:solidFill>
              </a:rPr>
              <a:t>Kỷ</a:t>
            </a:r>
            <a:r>
              <a:rPr lang="vi-VN" sz="2000" dirty="0">
                <a:solidFill>
                  <a:srgbClr val="ECECEC"/>
                </a:solidFill>
              </a:rPr>
              <a:t> </a:t>
            </a:r>
            <a:r>
              <a:rPr lang="vi-VN" sz="2000" dirty="0" err="1">
                <a:solidFill>
                  <a:srgbClr val="ECECEC"/>
                </a:solidFill>
              </a:rPr>
              <a:t>luật</a:t>
            </a:r>
            <a:r>
              <a:rPr lang="vi-VN" sz="2000" dirty="0">
                <a:solidFill>
                  <a:srgbClr val="ECECEC"/>
                </a:solidFill>
              </a:rPr>
              <a:t> (</a:t>
            </a:r>
            <a:r>
              <a:rPr lang="vi-VN" sz="2000" dirty="0" err="1">
                <a:solidFill>
                  <a:srgbClr val="ECECEC"/>
                </a:solidFill>
              </a:rPr>
              <a:t>phạt</a:t>
            </a:r>
            <a:r>
              <a:rPr lang="vi-VN" sz="2000" dirty="0">
                <a:solidFill>
                  <a:srgbClr val="ECECEC"/>
                </a:solidFill>
              </a:rPr>
              <a:t>).</a:t>
            </a:r>
          </a:p>
        </p:txBody>
      </p:sp>
      <p:grpSp>
        <p:nvGrpSpPr>
          <p:cNvPr id="30" name="Nhóm 29">
            <a:extLst>
              <a:ext uri="{FF2B5EF4-FFF2-40B4-BE49-F238E27FC236}">
                <a16:creationId xmlns:a16="http://schemas.microsoft.com/office/drawing/2014/main" id="{1E495E81-6963-4651-B3FD-8A0B5B0F8A1D}"/>
              </a:ext>
            </a:extLst>
          </p:cNvPr>
          <p:cNvGrpSpPr/>
          <p:nvPr/>
        </p:nvGrpSpPr>
        <p:grpSpPr>
          <a:xfrm>
            <a:off x="777955" y="3797900"/>
            <a:ext cx="1974651" cy="1030592"/>
            <a:chOff x="2541166" y="3337733"/>
            <a:chExt cx="1974651" cy="1030592"/>
          </a:xfrm>
        </p:grpSpPr>
        <p:pic>
          <p:nvPicPr>
            <p:cNvPr id="31" name="Hình ảnh 30">
              <a:extLst>
                <a:ext uri="{FF2B5EF4-FFF2-40B4-BE49-F238E27FC236}">
                  <a16:creationId xmlns:a16="http://schemas.microsoft.com/office/drawing/2014/main" id="{287CF239-FD43-42A0-8855-2BC6B3B4E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573" y="3337733"/>
              <a:ext cx="952500" cy="952500"/>
            </a:xfrm>
            <a:prstGeom prst="rect">
              <a:avLst/>
            </a:prstGeom>
          </p:spPr>
        </p:pic>
        <p:sp>
          <p:nvSpPr>
            <p:cNvPr id="32" name="Hộp Văn bản 31">
              <a:extLst>
                <a:ext uri="{FF2B5EF4-FFF2-40B4-BE49-F238E27FC236}">
                  <a16:creationId xmlns:a16="http://schemas.microsoft.com/office/drawing/2014/main" id="{417682A4-E2C4-496B-80B9-931878AFFA24}"/>
                </a:ext>
              </a:extLst>
            </p:cNvPr>
            <p:cNvSpPr txBox="1"/>
            <p:nvPr/>
          </p:nvSpPr>
          <p:spPr>
            <a:xfrm>
              <a:off x="3518837" y="3490817"/>
              <a:ext cx="9969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b="1" dirty="0">
                  <a:solidFill>
                    <a:srgbClr val="ECECEC"/>
                  </a:solidFill>
                </a:rPr>
                <a:t>QUYỀN</a:t>
              </a:r>
              <a:br>
                <a:rPr lang="vi-VN" b="1" dirty="0">
                  <a:solidFill>
                    <a:srgbClr val="ECECEC"/>
                  </a:solidFill>
                </a:rPr>
              </a:br>
              <a:r>
                <a:rPr lang="vi-VN" b="1" dirty="0">
                  <a:solidFill>
                    <a:srgbClr val="ECECEC"/>
                  </a:solidFill>
                </a:rPr>
                <a:t>LỰC</a:t>
              </a:r>
            </a:p>
          </p:txBody>
        </p:sp>
        <p:pic>
          <p:nvPicPr>
            <p:cNvPr id="34" name="Hình ảnh 33">
              <a:extLst>
                <a:ext uri="{FF2B5EF4-FFF2-40B4-BE49-F238E27FC236}">
                  <a16:creationId xmlns:a16="http://schemas.microsoft.com/office/drawing/2014/main" id="{9A96E125-29D0-446C-85EF-D643E2931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1166" y="3905250"/>
              <a:ext cx="463075" cy="463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5240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1059</TotalTime>
  <Words>2285</Words>
  <Application>Microsoft Office PowerPoint</Application>
  <PresentationFormat>Màn hình rộng</PresentationFormat>
  <Paragraphs>386</Paragraphs>
  <Slides>25</Slides>
  <Notes>7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6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25</vt:i4>
      </vt:variant>
    </vt:vector>
  </HeadingPairs>
  <TitlesOfParts>
    <vt:vector size="32" baseType="lpstr">
      <vt:lpstr>Arial</vt:lpstr>
      <vt:lpstr>Calibri</vt:lpstr>
      <vt:lpstr>GeoSlab703-Extra</vt:lpstr>
      <vt:lpstr>Lithograph</vt:lpstr>
      <vt:lpstr>San Francisco Display Black</vt:lpstr>
      <vt:lpstr>Times New Roman</vt:lpstr>
      <vt:lpstr>Chủ đề Office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Tín Nguyễn</dc:creator>
  <cp:lastModifiedBy>Tín Nguyễn</cp:lastModifiedBy>
  <cp:revision>106</cp:revision>
  <dcterms:created xsi:type="dcterms:W3CDTF">2021-03-25T02:49:11Z</dcterms:created>
  <dcterms:modified xsi:type="dcterms:W3CDTF">2021-04-29T09:25:14Z</dcterms:modified>
</cp:coreProperties>
</file>